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8"/>
    <p:restoredTop sz="94678"/>
  </p:normalViewPr>
  <p:slideViewPr>
    <p:cSldViewPr snapToGrid="0">
      <p:cViewPr varScale="1">
        <p:scale>
          <a:sx n="117" d="100"/>
          <a:sy n="117" d="100"/>
        </p:scale>
        <p:origin x="5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62B8-D92D-24D0-2800-DED6B227549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6C8353C8-8063-05AA-012A-99650C3B2F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628ADBF-D834-104A-0C5E-8032CEEFDCBB}"/>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0672F8A8-A90A-E4E5-62BA-EA2B38DC23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23E3D-E065-AEA4-0E72-2E263DB6F6A7}"/>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1473044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A8B5A-A40B-0076-0BFA-8144C1CFC4E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D1482A4-791F-597A-C105-402AF055F97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E4FF70B-B7B4-BB12-DBF4-BECFFFD854DF}"/>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6735A0B6-4901-C7AC-0D01-FA7EE8EBFF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48FFE2-789A-C962-E077-C14CBA1A8920}"/>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736419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EE3E34-928A-B31C-61F5-E7F60D5A629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71EB256-DE9E-2E60-8412-D6586B1BF91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17C8BE-ED4C-0943-2F88-494BA16A7219}"/>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B68D2BA5-639C-FEB2-43CE-47540796D0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0CAD61-C849-6535-7FEE-426B5FFDFDD2}"/>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1122067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06253-627B-B043-6485-B627B919E25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DA11C54-FA75-4A71-CFAE-4CB254A2B8B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72E1D95-D6AB-1C26-C26A-006183BE9720}"/>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EC271EF9-0BC5-D9E1-7F6B-8250CBAF0E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0D3258-D40A-C7D5-5ACA-C20F5D9B8F53}"/>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1678819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FBBE2-1C41-B507-2605-948E3B5F149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BBD4DD3-2682-FA1C-EFE8-B4F48B43E30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14DFEE5-B1A8-7C93-5B1D-54FB698A84B1}"/>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9669C68B-9455-FE45-50C0-6037DE7E62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724D13-6061-5669-9054-98635AA9A38A}"/>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1519098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96699-B88B-CEA6-261D-8571A1D9608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5E75E6E-C9C7-117C-CE60-0EEE611904E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B4840448-803E-4465-04EC-2AD90213CBF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4098F5D-CCCD-E920-9DD3-ADF9BE7E005C}"/>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6" name="Footer Placeholder 5">
            <a:extLst>
              <a:ext uri="{FF2B5EF4-FFF2-40B4-BE49-F238E27FC236}">
                <a16:creationId xmlns:a16="http://schemas.microsoft.com/office/drawing/2014/main" id="{796CD569-689C-9198-EE62-E969AFE706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DD55C1-7C3B-16D8-D62D-4F82835DAB2C}"/>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2892830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2AB76-FCE9-29C4-752C-ACBB596B159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2ADE9FA-808A-F7ED-FE90-563BF75F65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5966A1E-2087-6363-5D0E-ACF955B5078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BDE1E68-81A4-E8E8-3BAD-34A88F3C52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357C610-1E60-A884-4692-5996285290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3FF1840-0E46-6498-343D-8F8B093902D3}"/>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8" name="Footer Placeholder 7">
            <a:extLst>
              <a:ext uri="{FF2B5EF4-FFF2-40B4-BE49-F238E27FC236}">
                <a16:creationId xmlns:a16="http://schemas.microsoft.com/office/drawing/2014/main" id="{A9469185-0FD5-043D-8C45-52118B1CEE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3B05E5-5CAB-D2E8-8138-631180FA6A4F}"/>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3804357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3B475-2C1D-973D-EE14-DF0687D483A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3A67DA8-D8FD-5D05-702C-5CFBF21DE6DF}"/>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4" name="Footer Placeholder 3">
            <a:extLst>
              <a:ext uri="{FF2B5EF4-FFF2-40B4-BE49-F238E27FC236}">
                <a16:creationId xmlns:a16="http://schemas.microsoft.com/office/drawing/2014/main" id="{31015AC9-87C6-725A-99A5-C584DBEBA7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F47798-91D7-03BF-D22E-D1FF456D46AF}"/>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472188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AECB40-5B54-EBA4-879E-E7ED60D7609B}"/>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3" name="Footer Placeholder 2">
            <a:extLst>
              <a:ext uri="{FF2B5EF4-FFF2-40B4-BE49-F238E27FC236}">
                <a16:creationId xmlns:a16="http://schemas.microsoft.com/office/drawing/2014/main" id="{1C835E3B-E904-B460-B435-FAD30E3646B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A69FEA-C177-C19B-86B3-4AFE908C71BF}"/>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295064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53205-693E-1F8D-43F6-1BB801B9AB9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6CD0484-2CC1-7CA6-B1FB-0AEF58B87C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1C3E2CE-9F81-6AF3-106A-F4FB5BF7F4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F2EE0E1-B842-DB02-08E2-EDC2AB4E8EE5}"/>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6" name="Footer Placeholder 5">
            <a:extLst>
              <a:ext uri="{FF2B5EF4-FFF2-40B4-BE49-F238E27FC236}">
                <a16:creationId xmlns:a16="http://schemas.microsoft.com/office/drawing/2014/main" id="{B3A1DC60-A163-61A7-CF94-1CBE4D4D11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E71D64-1F4D-1F41-9461-0D7E21AA9C0E}"/>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709233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DE6A0-CE53-3EE5-556D-C08CF532D29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B9C9E1D-9B62-D9D2-AC8C-A3D50CD8AE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A6EE76-92D9-9724-9F92-2420691FCF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BE159F6-B989-C4E2-AA84-B17A454CB57E}"/>
              </a:ext>
            </a:extLst>
          </p:cNvPr>
          <p:cNvSpPr>
            <a:spLocks noGrp="1"/>
          </p:cNvSpPr>
          <p:nvPr>
            <p:ph type="dt" sz="half" idx="10"/>
          </p:nvPr>
        </p:nvSpPr>
        <p:spPr/>
        <p:txBody>
          <a:bodyPr/>
          <a:lstStyle/>
          <a:p>
            <a:fld id="{22DAC114-35AE-A94C-BBC7-BBDDE461EC29}" type="datetimeFigureOut">
              <a:rPr lang="en-US" smtClean="0"/>
              <a:t>7/21/24</a:t>
            </a:fld>
            <a:endParaRPr lang="en-US"/>
          </a:p>
        </p:txBody>
      </p:sp>
      <p:sp>
        <p:nvSpPr>
          <p:cNvPr id="6" name="Footer Placeholder 5">
            <a:extLst>
              <a:ext uri="{FF2B5EF4-FFF2-40B4-BE49-F238E27FC236}">
                <a16:creationId xmlns:a16="http://schemas.microsoft.com/office/drawing/2014/main" id="{91468C68-0C26-61A6-4420-88014EAAE1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0C78F1-49DB-0381-FAB7-37FF455C5A71}"/>
              </a:ext>
            </a:extLst>
          </p:cNvPr>
          <p:cNvSpPr>
            <a:spLocks noGrp="1"/>
          </p:cNvSpPr>
          <p:nvPr>
            <p:ph type="sldNum" sz="quarter" idx="12"/>
          </p:nvPr>
        </p:nvSpPr>
        <p:spPr/>
        <p:txBody>
          <a:bodyPr/>
          <a:lstStyle/>
          <a:p>
            <a:fld id="{13744D85-D90F-BC4B-A37B-124E174AAB2D}" type="slidenum">
              <a:rPr lang="en-US" smtClean="0"/>
              <a:t>‹#›</a:t>
            </a:fld>
            <a:endParaRPr lang="en-US"/>
          </a:p>
        </p:txBody>
      </p:sp>
    </p:spTree>
    <p:extLst>
      <p:ext uri="{BB962C8B-B14F-4D97-AF65-F5344CB8AC3E}">
        <p14:creationId xmlns:p14="http://schemas.microsoft.com/office/powerpoint/2010/main" val="3850354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006FF9-C092-4978-A70D-0BC047004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5272082-A8B0-6498-71A3-6264B15396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D05C450-E11D-E6AA-B012-C5EFBFDF7C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2DAC114-35AE-A94C-BBC7-BBDDE461EC29}" type="datetimeFigureOut">
              <a:rPr lang="en-US" smtClean="0"/>
              <a:t>7/21/24</a:t>
            </a:fld>
            <a:endParaRPr lang="en-US"/>
          </a:p>
        </p:txBody>
      </p:sp>
      <p:sp>
        <p:nvSpPr>
          <p:cNvPr id="5" name="Footer Placeholder 4">
            <a:extLst>
              <a:ext uri="{FF2B5EF4-FFF2-40B4-BE49-F238E27FC236}">
                <a16:creationId xmlns:a16="http://schemas.microsoft.com/office/drawing/2014/main" id="{15353DD7-489B-C071-67CD-C1499BC90E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0EAA4BD-B02A-FBA0-7AA1-0BA506D09A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744D85-D90F-BC4B-A37B-124E174AAB2D}" type="slidenum">
              <a:rPr lang="en-US" smtClean="0"/>
              <a:t>‹#›</a:t>
            </a:fld>
            <a:endParaRPr lang="en-US"/>
          </a:p>
        </p:txBody>
      </p:sp>
    </p:spTree>
    <p:extLst>
      <p:ext uri="{BB962C8B-B14F-4D97-AF65-F5344CB8AC3E}">
        <p14:creationId xmlns:p14="http://schemas.microsoft.com/office/powerpoint/2010/main" val="97027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blog.purestorage.com/purely-technical/national-coding-week-upskill-your-coding-knowledge-with-pure-storage/" TargetMode="External"/><Relationship Id="rId2" Type="http://schemas.openxmlformats.org/officeDocument/2006/relationships/hyperlink" Target="https://owasp.org/www-project-top-ten/" TargetMode="Externa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hyperlink" Target="https://pre-commit.com/"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owasp.org/www-project-top-ten/2017/A3_2017-Sensitive_Data_Exposure" TargetMode="Externa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awslabs/git-secrets" TargetMode="External"/><Relationship Id="rId7" Type="http://schemas.openxmlformats.org/officeDocument/2006/relationships/hyperlink" Target="https://github.com/trufflesecurity/trufflehog" TargetMode="External"/><Relationship Id="rId2" Type="http://schemas.openxmlformats.org/officeDocument/2006/relationships/hyperlink" Target="https://github.com/kootenpv/gittyleaks" TargetMode="External"/><Relationship Id="rId1" Type="http://schemas.openxmlformats.org/officeDocument/2006/relationships/slideLayout" Target="../slideLayouts/slideLayout1.xml"/><Relationship Id="rId6" Type="http://schemas.openxmlformats.org/officeDocument/2006/relationships/hyperlink" Target="https://github.com/ezekg/git-hound" TargetMode="External"/><Relationship Id="rId5" Type="http://schemas.openxmlformats.org/officeDocument/2006/relationships/hyperlink" Target="https://github.com/dxa4481/truffleHog" TargetMode="External"/><Relationship Id="rId4" Type="http://schemas.openxmlformats.org/officeDocument/2006/relationships/hyperlink" Target="https://github.com/auth0/repo-supervisor"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hyperlink" Target="https://www.perforce.com/blog/qac/what-lint-code-and-why-linting-important" TargetMode="Externa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searchsecurity.techtarget.com/definition/vulnerability-scanning" TargetMode="External"/><Relationship Id="rId2" Type="http://schemas.openxmlformats.org/officeDocument/2006/relationships/hyperlink" Target="https://en.wikipedia.org/wiki/Vulnerability_scanner" TargetMode="External"/><Relationship Id="rId1" Type="http://schemas.openxmlformats.org/officeDocument/2006/relationships/slideLayout" Target="../slideLayouts/slideLayout1.xml"/><Relationship Id="rId6" Type="http://schemas.openxmlformats.org/officeDocument/2006/relationships/hyperlink" Target="https://owasp.org/www-community/controls/Static_Code_Analysis" TargetMode="External"/><Relationship Id="rId5" Type="http://schemas.openxmlformats.org/officeDocument/2006/relationships/hyperlink" Target="https://www.techtarget.com/searchsecurity/definition/vulnerability-scanning" TargetMode="External"/><Relationship Id="rId4" Type="http://schemas.openxmlformats.org/officeDocument/2006/relationships/hyperlink" Target="https://www.checkpoint.com/cyber-hub/network-security/what-is-vulnerability-scanning/"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hclsw.co/codesweepgithub" TargetMode="External"/><Relationship Id="rId13" Type="http://schemas.openxmlformats.org/officeDocument/2006/relationships/hyperlink" Target="https://www.microfocus.com/en-us/cyberres/application-security/static-code-analyzer" TargetMode="External"/><Relationship Id="rId3" Type="http://schemas.openxmlformats.org/officeDocument/2006/relationships/hyperlink" Target="https://www.veracode.com/security/static-analysis-tool" TargetMode="External"/><Relationship Id="rId7" Type="http://schemas.openxmlformats.org/officeDocument/2006/relationships/hyperlink" Target="https://github.com/rubygarage/inquisition" TargetMode="External"/><Relationship Id="rId12" Type="http://schemas.openxmlformats.org/officeDocument/2006/relationships/hyperlink" Target="https://checkmarx.com/" TargetMode="External"/><Relationship Id="rId2" Type="http://schemas.openxmlformats.org/officeDocument/2006/relationships/hyperlink" Target="https://www.sonarqube.org/" TargetMode="External"/><Relationship Id="rId1" Type="http://schemas.openxmlformats.org/officeDocument/2006/relationships/slideLayout" Target="../slideLayouts/slideLayout1.xml"/><Relationship Id="rId6" Type="http://schemas.openxmlformats.org/officeDocument/2006/relationships/hyperlink" Target="https://github.com/enlightn/enlightn" TargetMode="External"/><Relationship Id="rId11" Type="http://schemas.openxmlformats.org/officeDocument/2006/relationships/hyperlink" Target="https://semgrep.dev/" TargetMode="External"/><Relationship Id="rId5" Type="http://schemas.openxmlformats.org/officeDocument/2006/relationships/hyperlink" Target="https://github.com/presidentbeef/brakeman" TargetMode="External"/><Relationship Id="rId10" Type="http://schemas.openxmlformats.org/officeDocument/2006/relationships/hyperlink" Target="https://cloud.appscan.com/" TargetMode="External"/><Relationship Id="rId4" Type="http://schemas.openxmlformats.org/officeDocument/2006/relationships/hyperlink" Target="https://github.com/security-code-scan/security-code-scan" TargetMode="External"/><Relationship Id="rId9" Type="http://schemas.openxmlformats.org/officeDocument/2006/relationships/hyperlink" Target="https://hclsw.co/codesweep"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owasp.org/www-community/controls/Static_Code_Analysis" TargetMode="External"/><Relationship Id="rId3" Type="http://schemas.openxmlformats.org/officeDocument/2006/relationships/hyperlink" Target="https://github.com/ansible-community/ansible-lint" TargetMode="External"/><Relationship Id="rId7" Type="http://schemas.openxmlformats.org/officeDocument/2006/relationships/hyperlink" Target="https://github.com/terraform-linters/tflint" TargetMode="External"/><Relationship Id="rId2" Type="http://schemas.openxmlformats.org/officeDocument/2006/relationships/hyperlink" Target="https://github.com/bridgecrewio/checkov" TargetMode="External"/><Relationship Id="rId1" Type="http://schemas.openxmlformats.org/officeDocument/2006/relationships/slideLayout" Target="../slideLayouts/slideLayout1.xml"/><Relationship Id="rId6" Type="http://schemas.openxmlformats.org/officeDocument/2006/relationships/hyperlink" Target="https://github.com/accurics/terrascan" TargetMode="External"/><Relationship Id="rId5" Type="http://schemas.openxmlformats.org/officeDocument/2006/relationships/hyperlink" Target="https://github.com/tfsec/tfsec" TargetMode="External"/><Relationship Id="rId4" Type="http://schemas.openxmlformats.org/officeDocument/2006/relationships/hyperlink" Target="https://github.com/rodjek/puppet-lint"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cloud.appscan.com/" TargetMode="External"/><Relationship Id="rId3" Type="http://schemas.openxmlformats.org/officeDocument/2006/relationships/hyperlink" Target="https://www.acunetix.com/" TargetMode="External"/><Relationship Id="rId7" Type="http://schemas.openxmlformats.org/officeDocument/2006/relationships/hyperlink" Target="http://www.portswigger.net/" TargetMode="External"/><Relationship Id="rId2" Type="http://schemas.openxmlformats.org/officeDocument/2006/relationships/hyperlink" Target="https://www.zaproxy.org/" TargetMode="External"/><Relationship Id="rId1" Type="http://schemas.openxmlformats.org/officeDocument/2006/relationships/slideLayout" Target="../slideLayouts/slideLayout1.xml"/><Relationship Id="rId6" Type="http://schemas.openxmlformats.org/officeDocument/2006/relationships/hyperlink" Target="https://www.veracode.com/products/dynamic-analysis-dast" TargetMode="External"/><Relationship Id="rId5" Type="http://schemas.openxmlformats.org/officeDocument/2006/relationships/hyperlink" Target="https://www.rapid7.com/products/insightappsec" TargetMode="External"/><Relationship Id="rId4" Type="http://schemas.openxmlformats.org/officeDocument/2006/relationships/hyperlink" Target="https://www.netsparker.com/" TargetMode="External"/><Relationship Id="rId9" Type="http://schemas.openxmlformats.org/officeDocument/2006/relationships/hyperlink" Target="https://github.com/projectdiscovery/nuclei"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www.rapid7.com/fundamentals/dast/" TargetMode="External"/><Relationship Id="rId2" Type="http://schemas.openxmlformats.org/officeDocument/2006/relationships/hyperlink" Target="https://owasp.org/www-community/Vulnerability_Scanning_Tools" TargetMode="Externa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hyperlink" Target="https://hdivsecurity.com/bornsecure/what-is-iast-interactive-application-security-testing/" TargetMode="External"/><Relationship Id="rId13" Type="http://schemas.openxmlformats.org/officeDocument/2006/relationships/hyperlink" Target="https://www.esecurityplanet.com/products/application-security-vendors/" TargetMode="External"/><Relationship Id="rId3" Type="http://schemas.openxmlformats.org/officeDocument/2006/relationships/hyperlink" Target="https://www.checkmarx.com/products/interactive-application-security-testing/" TargetMode="External"/><Relationship Id="rId7" Type="http://schemas.openxmlformats.org/officeDocument/2006/relationships/hyperlink" Target="https://owasp.org/www-community/Free_for_Open_Source_Application_Security_Tools" TargetMode="External"/><Relationship Id="rId12" Type="http://schemas.openxmlformats.org/officeDocument/2006/relationships/hyperlink" Target="https://www.contrastsecurity.com/security-influencers/why-the-difference-between-sast-dast-and-iast-matters" TargetMode="External"/><Relationship Id="rId2" Type="http://schemas.openxmlformats.org/officeDocument/2006/relationships/hyperlink" Target="https://www.contrastsecurity.com/contrast-community-edition" TargetMode="External"/><Relationship Id="rId1" Type="http://schemas.openxmlformats.org/officeDocument/2006/relationships/slideLayout" Target="../slideLayouts/slideLayout1.xml"/><Relationship Id="rId6" Type="http://schemas.openxmlformats.org/officeDocument/2006/relationships/hyperlink" Target="https://www.veracode.com/security/interactive-application-security-testing-iast" TargetMode="External"/><Relationship Id="rId11" Type="http://schemas.openxmlformats.org/officeDocument/2006/relationships/hyperlink" Target="https://www.acunetix.com/blog/web-security-zone/what-is-iast-interactive-application-security-testing/" TargetMode="External"/><Relationship Id="rId5" Type="http://schemas.openxmlformats.org/officeDocument/2006/relationships/hyperlink" Target="https://cloud.appscan.com/" TargetMode="External"/><Relationship Id="rId10" Type="http://schemas.openxmlformats.org/officeDocument/2006/relationships/hyperlink" Target="https://snyk.io/learn/iast-interactive-application-security-testing/" TargetMode="External"/><Relationship Id="rId4" Type="http://schemas.openxmlformats.org/officeDocument/2006/relationships/hyperlink" Target="https://www.synopsys.com/software-integrity/security-testing/interactive-application-security-testing.html" TargetMode="External"/><Relationship Id="rId9" Type="http://schemas.openxmlformats.org/officeDocument/2006/relationships/hyperlink" Target="https://www.contrastsecurity.com/knowledge-hub/glossary/interactive-application-security-test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hyperlink" Target="https://cloud.appscan.com/" TargetMode="External"/><Relationship Id="rId3" Type="http://schemas.openxmlformats.org/officeDocument/2006/relationships/hyperlink" Target="https://owasp.org/www-project-dependency-check" TargetMode="External"/><Relationship Id="rId7" Type="http://schemas.openxmlformats.org/officeDocument/2006/relationships/hyperlink" Target="https://hakiri.io/" TargetMode="External"/><Relationship Id="rId2" Type="http://schemas.openxmlformats.org/officeDocument/2006/relationships/hyperlink" Target="https://owasp.org/www-community/Component_Analysis" TargetMode="External"/><Relationship Id="rId1" Type="http://schemas.openxmlformats.org/officeDocument/2006/relationships/slideLayout" Target="../slideLayouts/slideLayout1.xml"/><Relationship Id="rId6" Type="http://schemas.openxmlformats.org/officeDocument/2006/relationships/hyperlink" Target="https://github.com/rubysec/bundler-audit" TargetMode="External"/><Relationship Id="rId11" Type="http://schemas.openxmlformats.org/officeDocument/2006/relationships/hyperlink" Target="https://www.blackducksoftware.com/" TargetMode="External"/><Relationship Id="rId5" Type="http://schemas.openxmlformats.org/officeDocument/2006/relationships/hyperlink" Target="https://github.com/pyupio/safety" TargetMode="External"/><Relationship Id="rId10" Type="http://schemas.openxmlformats.org/officeDocument/2006/relationships/hyperlink" Target="https://www.whitesourcesoftware.com/" TargetMode="External"/><Relationship Id="rId4" Type="http://schemas.openxmlformats.org/officeDocument/2006/relationships/hyperlink" Target="https://github.com/RetireJS/retire.js" TargetMode="External"/><Relationship Id="rId9" Type="http://schemas.openxmlformats.org/officeDocument/2006/relationships/hyperlink" Target="https://snyk.i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8" Type="http://schemas.openxmlformats.org/officeDocument/2006/relationships/hyperlink" Target="https://en.wikipedia.org/wiki/Vulnerability_scanner" TargetMode="External"/><Relationship Id="rId3" Type="http://schemas.openxmlformats.org/officeDocument/2006/relationships/hyperlink" Target="https://www.tenable.com/products/nessus/nessus-professional" TargetMode="External"/><Relationship Id="rId7" Type="http://schemas.openxmlformats.org/officeDocument/2006/relationships/hyperlink" Target="http://www.cirt.net/nikto2" TargetMode="External"/><Relationship Id="rId2" Type="http://schemas.openxmlformats.org/officeDocument/2006/relationships/hyperlink" Target="https://www.carson-saint.com/" TargetMode="External"/><Relationship Id="rId1" Type="http://schemas.openxmlformats.org/officeDocument/2006/relationships/slideLayout" Target="../slideLayouts/slideLayout1.xml"/><Relationship Id="rId6" Type="http://schemas.openxmlformats.org/officeDocument/2006/relationships/hyperlink" Target="http://www.rapid7.com/products/nexpose-community-edition.jsp" TargetMode="External"/><Relationship Id="rId11" Type="http://schemas.openxmlformats.org/officeDocument/2006/relationships/hyperlink" Target="https://www.checkpoint.com/cyber-hub/network-security/what-is-vulnerability-scanning/" TargetMode="External"/><Relationship Id="rId5" Type="http://schemas.openxmlformats.org/officeDocument/2006/relationships/hyperlink" Target="http://www.portswigger.net/" TargetMode="External"/><Relationship Id="rId10" Type="http://schemas.openxmlformats.org/officeDocument/2006/relationships/hyperlink" Target="https://owasp.org/www-community/Vulnerability_Scanning_Tools" TargetMode="External"/><Relationship Id="rId4" Type="http://schemas.openxmlformats.org/officeDocument/2006/relationships/hyperlink" Target="https://www.arachni-scanner.com/" TargetMode="External"/><Relationship Id="rId9" Type="http://schemas.openxmlformats.org/officeDocument/2006/relationships/hyperlink" Target="https://searchsecurity.techtarget.com/definition/vulnerability-scanning" TargetMode="External"/></Relationships>
</file>

<file path=ppt/slides/_rels/slide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8" Type="http://schemas.openxmlformats.org/officeDocument/2006/relationships/hyperlink" Target="https://opensource.com/article/18/8/tools-container-security" TargetMode="External"/><Relationship Id="rId3" Type="http://schemas.openxmlformats.org/officeDocument/2006/relationships/hyperlink" Target="https://anchore.com/opensource/" TargetMode="External"/><Relationship Id="rId7" Type="http://schemas.openxmlformats.org/officeDocument/2006/relationships/hyperlink" Target="https://aquasecurity.github.io/trivy/" TargetMode="External"/><Relationship Id="rId2" Type="http://schemas.openxmlformats.org/officeDocument/2006/relationships/hyperlink" Target="https://github.com/quay/clair" TargetMode="External"/><Relationship Id="rId1" Type="http://schemas.openxmlformats.org/officeDocument/2006/relationships/slideLayout" Target="../slideLayouts/slideLayout1.xml"/><Relationship Id="rId6" Type="http://schemas.openxmlformats.org/officeDocument/2006/relationships/hyperlink" Target="https://goharbor.io/" TargetMode="External"/><Relationship Id="rId5" Type="http://schemas.openxmlformats.org/officeDocument/2006/relationships/hyperlink" Target="https://falco.org/" TargetMode="External"/><Relationship Id="rId4" Type="http://schemas.openxmlformats.org/officeDocument/2006/relationships/hyperlink" Target="https://github.com/eliasgranderubio/dagda/"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hyperlink" Target="https://www.microsoft.com/en-us/securityengineering/sdl/threatmodeling"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1" y="21771"/>
            <a:ext cx="12170229" cy="6740307"/>
          </a:xfrm>
          <a:prstGeom prst="rect">
            <a:avLst/>
          </a:prstGeom>
          <a:noFill/>
        </p:spPr>
        <p:txBody>
          <a:bodyPr wrap="square" rtlCol="0">
            <a:spAutoFit/>
          </a:bodyPr>
          <a:lstStyle/>
          <a:p>
            <a:r>
              <a:rPr lang="en-IN" b="1" dirty="0">
                <a:solidFill>
                  <a:srgbClr val="000000"/>
                </a:solidFill>
                <a:effectLst/>
                <a:highlight>
                  <a:srgbClr val="FFFFFF"/>
                </a:highlight>
                <a:latin typeface="Calibri" panose="020F0502020204030204" pitchFamily="34" charset="0"/>
                <a:cs typeface="Calibri" panose="020F0502020204030204" pitchFamily="34" charset="0"/>
              </a:rPr>
              <a:t>What Is Threat </a:t>
            </a:r>
            <a:r>
              <a:rPr lang="en-IN" b="1"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1" dirty="0">
                <a:solidFill>
                  <a:srgbClr val="CD3131"/>
                </a:solidFill>
                <a:effectLst/>
                <a:highlight>
                  <a:srgbClr val="FFFFFF"/>
                </a:highlight>
                <a:latin typeface="Calibri" panose="020F0502020204030204" pitchFamily="34" charset="0"/>
                <a:cs typeface="Calibri" panose="020F0502020204030204" pitchFamily="34" charset="0"/>
              </a:rPr>
              <a:t>?</a:t>
            </a:r>
            <a:endParaRPr lang="en-IN" b="1" dirty="0">
              <a:solidFill>
                <a:srgbClr val="000000"/>
              </a:solidFill>
              <a:effectLst/>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is the process of identifying potential threats and vulnerabilities in a system and determining the likelihood and impact of each threat. The goal of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is to proactively identify potential security risks and address them before they can be exploited by attackers.</a:t>
            </a:r>
          </a:p>
          <a:p>
            <a:br>
              <a:rPr lang="en-IN" dirty="0"/>
            </a:br>
            <a:r>
              <a:rPr lang="en-IN" b="0" i="0" dirty="0">
                <a:solidFill>
                  <a:srgbClr val="000000"/>
                </a:solidFill>
                <a:effectLst/>
                <a:latin typeface="roboto" panose="02000000000000000000" pitchFamily="2" charset="0"/>
              </a:rPr>
              <a:t>That is a systematically listing all the potential ways one can attack an application. So Threat </a:t>
            </a:r>
            <a:r>
              <a:rPr lang="en-IN" b="0" i="0" dirty="0" err="1">
                <a:solidFill>
                  <a:srgbClr val="000000"/>
                </a:solidFill>
                <a:effectLst/>
                <a:latin typeface="roboto" panose="02000000000000000000" pitchFamily="2" charset="0"/>
              </a:rPr>
              <a:t>Modeling</a:t>
            </a:r>
            <a:r>
              <a:rPr lang="en-IN" b="0" i="0" dirty="0">
                <a:solidFill>
                  <a:srgbClr val="000000"/>
                </a:solidFill>
                <a:effectLst/>
                <a:latin typeface="roboto" panose="02000000000000000000" pitchFamily="2" charset="0"/>
              </a:rPr>
              <a:t> is a process for looking at attacks actively. The output of this process is a list of threats or probable threat scenarios also our approach should be Holistic to consider all threats not a specific part of an application. On the other hand Threat </a:t>
            </a:r>
            <a:r>
              <a:rPr lang="en-IN" b="0" i="0" dirty="0" err="1">
                <a:solidFill>
                  <a:srgbClr val="000000"/>
                </a:solidFill>
                <a:effectLst/>
                <a:latin typeface="roboto" panose="02000000000000000000" pitchFamily="2" charset="0"/>
              </a:rPr>
              <a:t>modeling</a:t>
            </a:r>
            <a:r>
              <a:rPr lang="en-IN" b="0" i="0" dirty="0">
                <a:solidFill>
                  <a:srgbClr val="000000"/>
                </a:solidFill>
                <a:effectLst/>
                <a:latin typeface="roboto" panose="02000000000000000000" pitchFamily="2" charset="0"/>
              </a:rPr>
              <a:t> is a </a:t>
            </a:r>
            <a:r>
              <a:rPr lang="en-IN" b="1" i="0" dirty="0">
                <a:solidFill>
                  <a:srgbClr val="000000"/>
                </a:solidFill>
                <a:effectLst/>
                <a:latin typeface="roboto" panose="02000000000000000000" pitchFamily="2" charset="0"/>
              </a:rPr>
              <a:t>Collaborative</a:t>
            </a:r>
            <a:r>
              <a:rPr lang="en-IN" b="0" i="0" dirty="0">
                <a:solidFill>
                  <a:srgbClr val="000000"/>
                </a:solidFill>
                <a:effectLst/>
                <a:latin typeface="roboto" panose="02000000000000000000" pitchFamily="2" charset="0"/>
              </a:rPr>
              <a:t> and </a:t>
            </a:r>
            <a:r>
              <a:rPr lang="en-IN" b="1" i="0" dirty="0">
                <a:solidFill>
                  <a:srgbClr val="000000"/>
                </a:solidFill>
                <a:effectLst/>
                <a:latin typeface="roboto" panose="02000000000000000000" pitchFamily="2" charset="0"/>
              </a:rPr>
              <a:t>Repeatable</a:t>
            </a:r>
            <a:r>
              <a:rPr lang="en-IN" b="0" i="0" dirty="0">
                <a:solidFill>
                  <a:srgbClr val="000000"/>
                </a:solidFill>
                <a:effectLst/>
                <a:latin typeface="roboto" panose="02000000000000000000" pitchFamily="2" charset="0"/>
              </a:rPr>
              <a:t> process.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1" i="0" dirty="0">
                <a:solidFill>
                  <a:srgbClr val="000000"/>
                </a:solidFill>
                <a:effectLst/>
                <a:highlight>
                  <a:srgbClr val="FFFFFF"/>
                </a:highlight>
                <a:latin typeface="Inter"/>
              </a:rPr>
              <a:t>The Benefits of Threat </a:t>
            </a:r>
            <a:r>
              <a:rPr lang="en-IN" b="1" i="0" dirty="0" err="1">
                <a:solidFill>
                  <a:srgbClr val="000000"/>
                </a:solidFill>
                <a:effectLst/>
                <a:highlight>
                  <a:srgbClr val="FFFFFF"/>
                </a:highlight>
                <a:latin typeface="Inter"/>
              </a:rPr>
              <a:t>Modeling</a:t>
            </a:r>
            <a:endParaRPr lang="en-IN" b="0" i="0" dirty="0">
              <a:solidFill>
                <a:srgbClr val="000000"/>
              </a:solidFill>
              <a:effectLst/>
              <a:highlight>
                <a:srgbClr val="FFFFFF"/>
              </a:highlight>
              <a:latin typeface="Inter"/>
            </a:endParaRPr>
          </a:p>
          <a:p>
            <a:r>
              <a:rPr lang="en-IN" b="0" i="0" dirty="0">
                <a:solidFill>
                  <a:srgbClr val="000000"/>
                </a:solidFill>
                <a:effectLst/>
                <a:highlight>
                  <a:srgbClr val="FFFFFF"/>
                </a:highlight>
                <a:latin typeface="Inter"/>
              </a:rPr>
              <a:t>Threat </a:t>
            </a:r>
            <a:r>
              <a:rPr lang="en-IN" b="0" i="0" dirty="0" err="1">
                <a:solidFill>
                  <a:srgbClr val="000000"/>
                </a:solidFill>
                <a:effectLst/>
                <a:highlight>
                  <a:srgbClr val="FFFFFF"/>
                </a:highlight>
                <a:latin typeface="Inter"/>
              </a:rPr>
              <a:t>modeling</a:t>
            </a:r>
            <a:r>
              <a:rPr lang="en-IN" b="0" i="0" dirty="0">
                <a:solidFill>
                  <a:srgbClr val="000000"/>
                </a:solidFill>
                <a:effectLst/>
                <a:highlight>
                  <a:srgbClr val="FFFFFF"/>
                </a:highlight>
                <a:latin typeface="Inter"/>
              </a:rPr>
              <a:t> provides a number of benefits to software development teams, including:</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b="0" i="0" dirty="0">
                <a:solidFill>
                  <a:srgbClr val="000000"/>
                </a:solidFill>
                <a:effectLst/>
                <a:highlight>
                  <a:srgbClr val="FFFFFF"/>
                </a:highlight>
                <a:latin typeface="Inter"/>
              </a:rPr>
              <a:t>Identifying potential security risks early in the SDLC, reducing the cost and effort required to address them later.</a:t>
            </a:r>
          </a:p>
          <a:p>
            <a:pPr marL="285750" indent="-285750">
              <a:buFont typeface="Arial" panose="020B0604020202020204" pitchFamily="34" charset="0"/>
              <a:buChar char="•"/>
            </a:pPr>
            <a:r>
              <a:rPr lang="en-IN" b="0" i="0" dirty="0">
                <a:solidFill>
                  <a:srgbClr val="000000"/>
                </a:solidFill>
                <a:effectLst/>
                <a:highlight>
                  <a:srgbClr val="FFFFFF"/>
                </a:highlight>
                <a:latin typeface="Inter"/>
              </a:rPr>
              <a:t>Prioritizing security efforts based on the likelihood and impact of potential threats</a:t>
            </a:r>
          </a:p>
          <a:p>
            <a:pPr marL="285750" indent="-285750">
              <a:buFont typeface="Arial" panose="020B0604020202020204" pitchFamily="34" charset="0"/>
              <a:buChar char="•"/>
            </a:pPr>
            <a:r>
              <a:rPr lang="en-IN" b="0" i="0" dirty="0">
                <a:solidFill>
                  <a:srgbClr val="000000"/>
                </a:solidFill>
                <a:effectLst/>
                <a:highlight>
                  <a:srgbClr val="FFFFFF"/>
                </a:highlight>
                <a:latin typeface="Inter"/>
              </a:rPr>
              <a:t>Improving communication between development and security teams by providing a shared understanding of security risks and mitigation strategies</a:t>
            </a:r>
          </a:p>
          <a:p>
            <a:endParaRPr lang="en-IN" dirty="0">
              <a:solidFill>
                <a:srgbClr val="000000"/>
              </a:solidFill>
              <a:highlight>
                <a:srgbClr val="FFFFFF"/>
              </a:highlight>
              <a:latin typeface="Inter"/>
            </a:endParaRPr>
          </a:p>
          <a:p>
            <a:r>
              <a:rPr lang="en-IN" b="1" i="0" dirty="0">
                <a:solidFill>
                  <a:srgbClr val="000000"/>
                </a:solidFill>
                <a:effectLst/>
                <a:highlight>
                  <a:srgbClr val="FFFFFF"/>
                </a:highlight>
                <a:latin typeface="Inter"/>
              </a:rPr>
              <a:t>Common Threat </a:t>
            </a:r>
            <a:r>
              <a:rPr lang="en-IN" b="1" i="0" dirty="0" err="1">
                <a:solidFill>
                  <a:srgbClr val="000000"/>
                </a:solidFill>
                <a:effectLst/>
                <a:highlight>
                  <a:srgbClr val="FFFFFF"/>
                </a:highlight>
                <a:latin typeface="Inter"/>
              </a:rPr>
              <a:t>Modeling</a:t>
            </a:r>
            <a:r>
              <a:rPr lang="en-IN" b="1" i="0" dirty="0">
                <a:solidFill>
                  <a:srgbClr val="000000"/>
                </a:solidFill>
                <a:effectLst/>
                <a:highlight>
                  <a:srgbClr val="FFFFFF"/>
                </a:highlight>
                <a:latin typeface="Inter"/>
              </a:rPr>
              <a:t> Methodologies</a:t>
            </a:r>
            <a:endParaRPr lang="en-IN" b="0" i="0" dirty="0">
              <a:solidFill>
                <a:srgbClr val="000000"/>
              </a:solidFill>
              <a:effectLst/>
              <a:highlight>
                <a:srgbClr val="FFFFFF"/>
              </a:highlight>
              <a:latin typeface="Inter"/>
            </a:endParaRPr>
          </a:p>
          <a:p>
            <a:r>
              <a:rPr lang="en-IN" b="0" i="0" dirty="0">
                <a:solidFill>
                  <a:srgbClr val="000000"/>
                </a:solidFill>
                <a:effectLst/>
                <a:highlight>
                  <a:srgbClr val="FFFFFF"/>
                </a:highlight>
                <a:latin typeface="Inter"/>
              </a:rPr>
              <a:t>There are several methodologies used in threat </a:t>
            </a:r>
            <a:r>
              <a:rPr lang="en-IN" b="0" i="0" dirty="0" err="1">
                <a:solidFill>
                  <a:srgbClr val="000000"/>
                </a:solidFill>
                <a:effectLst/>
                <a:highlight>
                  <a:srgbClr val="FFFFFF"/>
                </a:highlight>
                <a:latin typeface="Inter"/>
              </a:rPr>
              <a:t>modeling</a:t>
            </a:r>
            <a:r>
              <a:rPr lang="en-IN" b="0" i="0" dirty="0">
                <a:solidFill>
                  <a:srgbClr val="000000"/>
                </a:solidFill>
                <a:effectLst/>
                <a:highlight>
                  <a:srgbClr val="FFFFFF"/>
                </a:highlight>
                <a:latin typeface="Inter"/>
              </a:rPr>
              <a:t>, including:</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PASTA</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Microsoft Threat </a:t>
            </a:r>
            <a:r>
              <a:rPr lang="en-IN" b="0" i="0" dirty="0" err="1">
                <a:solidFill>
                  <a:srgbClr val="000000"/>
                </a:solidFill>
                <a:effectLst/>
                <a:latin typeface="Calibri" panose="020F0502020204030204" pitchFamily="34" charset="0"/>
                <a:cs typeface="Calibri" panose="020F0502020204030204" pitchFamily="34" charset="0"/>
              </a:rPr>
              <a:t>Modeling</a:t>
            </a:r>
            <a:endParaRPr lang="en-IN"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OCTAVE</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TRIKE</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VAST</a:t>
            </a:r>
          </a:p>
        </p:txBody>
      </p:sp>
    </p:spTree>
    <p:extLst>
      <p:ext uri="{BB962C8B-B14F-4D97-AF65-F5344CB8AC3E}">
        <p14:creationId xmlns:p14="http://schemas.microsoft.com/office/powerpoint/2010/main" val="3702444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A372AE-EB44-04B1-B98A-2923236C5CC3}"/>
              </a:ext>
            </a:extLst>
          </p:cNvPr>
          <p:cNvSpPr txBox="1"/>
          <p:nvPr/>
        </p:nvSpPr>
        <p:spPr>
          <a:xfrm>
            <a:off x="32657" y="43543"/>
            <a:ext cx="12159343" cy="6740307"/>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Special Attention: Authentication and Authorization Bypass Attacks</a:t>
            </a: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Most services like the one depicted in Figure 3 above will have a web interface or API. Note that these external interfaces could be subject to authentication and authorization bypass attacks.</a:t>
            </a: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1" i="0" dirty="0">
                <a:solidFill>
                  <a:srgbClr val="000000"/>
                </a:solidFill>
                <a:effectLst/>
                <a:highlight>
                  <a:srgbClr val="FFFFFF"/>
                </a:highlight>
                <a:latin typeface="Calibri" panose="020F0502020204030204" pitchFamily="34" charset="0"/>
                <a:cs typeface="Calibri" panose="020F0502020204030204" pitchFamily="34" charset="0"/>
              </a:rPr>
              <a:t>What Are Authentication Bypass Attacks?</a:t>
            </a: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Authentication bypass attacks occur when an attacker is able to gain access to a web service or API without providing valid credentials. This can happen due to flaws in the authentication mechanism, such as insecure storage of passwords, lack of rate limiting on login attempts, or vulnerabilities that allow an attacker to impersonate a legitimate user. The implications of these attacks can be severe. </a:t>
            </a: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Unauthorized access to a web service or API can lead to data theft, data manipulation, execution of unauthorized actions, and potential compliance violations. In the case of APIs, which often act as gateways to a company’s most sensitive data and critical functions, an authentication bypass attack could have particularly serious consequences. It’s therefore crucial for both web services and APIs to implement robust authentication mechanisms and to regularly test and update these mechanisms to guard against potential attacks.</a:t>
            </a: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1" i="0" dirty="0">
                <a:solidFill>
                  <a:srgbClr val="000000"/>
                </a:solidFill>
                <a:effectLst/>
                <a:highlight>
                  <a:srgbClr val="FFFFFF"/>
                </a:highlight>
                <a:latin typeface="Calibri" panose="020F0502020204030204" pitchFamily="34" charset="0"/>
                <a:cs typeface="Calibri" panose="020F0502020204030204" pitchFamily="34" charset="0"/>
              </a:rPr>
              <a:t>12 </a:t>
            </a:r>
            <a:r>
              <a:rPr lang="en-IN" b="1" i="0" dirty="0" err="1">
                <a:solidFill>
                  <a:srgbClr val="000000"/>
                </a:solidFill>
                <a:effectLst/>
                <a:highlight>
                  <a:srgbClr val="FFFFFF"/>
                </a:highlight>
                <a:latin typeface="Calibri" panose="020F0502020204030204" pitchFamily="34" charset="0"/>
                <a:cs typeface="Calibri" panose="020F0502020204030204" pitchFamily="34" charset="0"/>
              </a:rPr>
              <a:t>AuthN</a:t>
            </a:r>
            <a:r>
              <a:rPr lang="en-IN" b="1" i="0" dirty="0">
                <a:solidFill>
                  <a:srgbClr val="000000"/>
                </a:solidFill>
                <a:effectLst/>
                <a:highlight>
                  <a:srgbClr val="FFFFFF"/>
                </a:highlight>
                <a:latin typeface="Calibri" panose="020F0502020204030204" pitchFamily="34" charset="0"/>
                <a:cs typeface="Calibri" panose="020F0502020204030204" pitchFamily="34" charset="0"/>
              </a:rPr>
              <a:t> Bypass Attacks on Web Services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There are several ways in which authentication bypass can occur for a web service. Here are some common methods: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Credential Stuffing: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is when attackers use stolen or leaked usernames and passwords from one site on another, banking on the fact that many people reuse passwords across multiple sites.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Brute Force Attacks: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Attackers use software to try many password combinations until they find one that works.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Phishing: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Attackers trick users into providing their login credentials, usually by mimicking a legitimate website or service.</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Session Hijacking: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If an attacker can intercept a user’s session cookie (which keeps a user logged in), they can impersonate that user without needing their password.</a:t>
            </a:r>
          </a:p>
        </p:txBody>
      </p:sp>
    </p:spTree>
    <p:extLst>
      <p:ext uri="{BB962C8B-B14F-4D97-AF65-F5344CB8AC3E}">
        <p14:creationId xmlns:p14="http://schemas.microsoft.com/office/powerpoint/2010/main" val="1901168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A372AE-EB44-04B1-B98A-2923236C5CC3}"/>
              </a:ext>
            </a:extLst>
          </p:cNvPr>
          <p:cNvSpPr txBox="1"/>
          <p:nvPr/>
        </p:nvSpPr>
        <p:spPr>
          <a:xfrm>
            <a:off x="32657" y="43543"/>
            <a:ext cx="12159343" cy="5632311"/>
          </a:xfrm>
          <a:prstGeom prst="rect">
            <a:avLst/>
          </a:prstGeom>
          <a:noFill/>
        </p:spPr>
        <p:txBody>
          <a:bodyPr wrap="square" rtlCol="0">
            <a:spAutoFit/>
          </a:bodyPr>
          <a:lstStyle/>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Man-in-the-Middle (MitM) Attacks: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Attackers intercept and potentially alter communication between two parties without their knowledge.</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Exploiting Vulnerabilities: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Software bugs or misconfigurations can sometimes allow attackers to bypass authentication. For example, a poorly implemented password reset feature might allow an attacker to reset someone else’s password.</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SQL Injection:</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user input isn’t properly sanitized, an attacker might be able to execute arbitrary SQL commands on a website’s database, potentially allowing them to bypass authentication.</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Cross-Site Scripting (XSS):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Similar to SQL injection, but with JavaScript. An attacker might be able to execute arbitrary JavaScript in a user’s browser, potentially allowing them to steal session cookies or perform actions on the user’s behalf.</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Using Default or Weak Credentials: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Many systems come with default usernames and passwords that are easily guessable if they aren’t changed. Similarly, weak or easily guessable passwords (like “password” or “123456”) can be exploited.</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Social Engineering: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involves manipulating people into breaking normal security procedures, such as revealing their password or other sensitive information.</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Keylogger Attacks: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Malware installed on a user’s device can record keystrokes and send them to an attacker, revealing usernames and passwords.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Pass the Hash:</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In systems that use hashed credentials, an attacker who can steal the hash might be able to use it to authenticate without ever knowing the user’s actual password.</a:t>
            </a: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The following table summarizes these authentication bypass attacks, their STRIDE classification, and how to avoid introducing those vulnerabilities.</a:t>
            </a:r>
          </a:p>
          <a:p>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09407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4BE4FC-13ED-4665-B317-5008F044522D}"/>
              </a:ext>
            </a:extLst>
          </p:cNvPr>
          <p:cNvPicPr>
            <a:picLocks noChangeAspect="1"/>
          </p:cNvPicPr>
          <p:nvPr/>
        </p:nvPicPr>
        <p:blipFill>
          <a:blip r:embed="rId2"/>
          <a:stretch>
            <a:fillRect/>
          </a:stretch>
        </p:blipFill>
        <p:spPr>
          <a:xfrm>
            <a:off x="0" y="0"/>
            <a:ext cx="12192000" cy="5414976"/>
          </a:xfrm>
          <a:prstGeom prst="rect">
            <a:avLst/>
          </a:prstGeom>
        </p:spPr>
      </p:pic>
      <p:pic>
        <p:nvPicPr>
          <p:cNvPr id="4" name="Picture 3">
            <a:extLst>
              <a:ext uri="{FF2B5EF4-FFF2-40B4-BE49-F238E27FC236}">
                <a16:creationId xmlns:a16="http://schemas.microsoft.com/office/drawing/2014/main" id="{9562A429-3540-8CE0-2BCF-07B0D43912DC}"/>
              </a:ext>
            </a:extLst>
          </p:cNvPr>
          <p:cNvPicPr>
            <a:picLocks noChangeAspect="1"/>
          </p:cNvPicPr>
          <p:nvPr/>
        </p:nvPicPr>
        <p:blipFill>
          <a:blip r:embed="rId3"/>
          <a:stretch>
            <a:fillRect/>
          </a:stretch>
        </p:blipFill>
        <p:spPr>
          <a:xfrm>
            <a:off x="0" y="5414977"/>
            <a:ext cx="12192000" cy="1443024"/>
          </a:xfrm>
          <a:prstGeom prst="rect">
            <a:avLst/>
          </a:prstGeom>
        </p:spPr>
      </p:pic>
    </p:spTree>
    <p:extLst>
      <p:ext uri="{BB962C8B-B14F-4D97-AF65-F5344CB8AC3E}">
        <p14:creationId xmlns:p14="http://schemas.microsoft.com/office/powerpoint/2010/main" val="1981427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2FC6D4-697A-C574-2457-C5F81FEB301E}"/>
              </a:ext>
            </a:extLst>
          </p:cNvPr>
          <p:cNvSpPr txBox="1"/>
          <p:nvPr/>
        </p:nvSpPr>
        <p:spPr>
          <a:xfrm>
            <a:off x="40341" y="40341"/>
            <a:ext cx="12151659" cy="6740307"/>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10 </a:t>
            </a:r>
            <a:r>
              <a:rPr lang="en-IN" b="1" i="0" dirty="0" err="1">
                <a:solidFill>
                  <a:srgbClr val="000000"/>
                </a:solidFill>
                <a:effectLst/>
                <a:highlight>
                  <a:srgbClr val="FFFFFF"/>
                </a:highlight>
                <a:latin typeface="Calibri" panose="020F0502020204030204" pitchFamily="34" charset="0"/>
                <a:cs typeface="Calibri" panose="020F0502020204030204" pitchFamily="34" charset="0"/>
              </a:rPr>
              <a:t>AuthN</a:t>
            </a:r>
            <a:r>
              <a:rPr lang="en-IN" b="1" i="0" dirty="0">
                <a:solidFill>
                  <a:srgbClr val="000000"/>
                </a:solidFill>
                <a:effectLst/>
                <a:highlight>
                  <a:srgbClr val="FFFFFF"/>
                </a:highlight>
                <a:latin typeface="Calibri" panose="020F0502020204030204" pitchFamily="34" charset="0"/>
                <a:cs typeface="Calibri" panose="020F0502020204030204" pitchFamily="34" charset="0"/>
              </a:rPr>
              <a:t> Bypass Attacks on APIs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Similarly, APIs are also subject to authentication bypass attacks. There are several ways in which authentication bypass can occur for an Application Programming Interface (API). Here are some common methods:</a:t>
            </a:r>
            <a:endParaRPr lang="en-IN" dirty="0">
              <a:solidFill>
                <a:srgbClr val="000000"/>
              </a:solidFill>
              <a:highlight>
                <a:srgbClr val="FFFFFF"/>
              </a:highligh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Insecure Direct Object References (IDOR):</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occurs when an API exposes a reference to an internal implementation object. By manipulating these references, an attacker could gain unauthorized access to data.</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Missing Authentication:</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API endpoint is not properly secured, it might be possible to bypass authentication entirely.</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Brute Force Attacks: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Attackers use software to try many password or token combinations until they find one that works.</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Token Hijacking: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If an attacker can intercept an API token (similar to a session cookie for a web service), they can impersonate that user.</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Exploiting Vulnerabilities: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Software bugs or misconfigurations can sometimes allow attackers to bypass authentication. For example, a bug in the way the API handles token expiration might allow an attacker to use an expired token.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Insecure Storage of API Keys/Tokens: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API keys or tokens are stored insecurely (e.g., in plain text or in a publicly accessible location), an attacker might be able to find and use them.</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Man-in-the-Middle (MitM) Attacks: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Attackers intercept and potentially alter communication between two parties without their knowledge.</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Using Default or Weak API Keys: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Many systems come with default API keys that are easily guessable if they aren’t changed. Similarly, weak or easily guessable keys can be exploited.</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Insufficient Rate Limiting: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Without proper rate limiting, an attacker can make many attempts to guess a password or token in a short amount of time.</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Social Engineering: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This involves manipulating people into breaking normal security procedures, such as revealing their API keys or other sensitive information.</a:t>
            </a:r>
          </a:p>
          <a:p>
            <a:pPr marL="285750" indent="-285750" algn="l">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The table below summarizes the authentication bypass attacks, their STRIDE classification, design hardening steps, and mitigating controls:</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10340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F392D-1FFC-C07A-6ADE-E32C7CB0B32D}"/>
              </a:ext>
            </a:extLst>
          </p:cNvPr>
          <p:cNvPicPr>
            <a:picLocks noChangeAspect="1"/>
          </p:cNvPicPr>
          <p:nvPr/>
        </p:nvPicPr>
        <p:blipFill>
          <a:blip r:embed="rId2"/>
          <a:stretch>
            <a:fillRect/>
          </a:stretch>
        </p:blipFill>
        <p:spPr>
          <a:xfrm>
            <a:off x="0" y="0"/>
            <a:ext cx="12192000" cy="5868466"/>
          </a:xfrm>
          <a:prstGeom prst="rect">
            <a:avLst/>
          </a:prstGeom>
        </p:spPr>
      </p:pic>
    </p:spTree>
    <p:extLst>
      <p:ext uri="{BB962C8B-B14F-4D97-AF65-F5344CB8AC3E}">
        <p14:creationId xmlns:p14="http://schemas.microsoft.com/office/powerpoint/2010/main" val="266098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CE3163-401F-29A9-36BD-559D1FE8E693}"/>
              </a:ext>
            </a:extLst>
          </p:cNvPr>
          <p:cNvPicPr>
            <a:picLocks noChangeAspect="1"/>
          </p:cNvPicPr>
          <p:nvPr/>
        </p:nvPicPr>
        <p:blipFill>
          <a:blip r:embed="rId2"/>
          <a:stretch>
            <a:fillRect/>
          </a:stretch>
        </p:blipFill>
        <p:spPr>
          <a:xfrm>
            <a:off x="0" y="-1"/>
            <a:ext cx="12192000" cy="2196841"/>
          </a:xfrm>
          <a:prstGeom prst="rect">
            <a:avLst/>
          </a:prstGeom>
        </p:spPr>
      </p:pic>
      <p:sp>
        <p:nvSpPr>
          <p:cNvPr id="4" name="TextBox 3">
            <a:extLst>
              <a:ext uri="{FF2B5EF4-FFF2-40B4-BE49-F238E27FC236}">
                <a16:creationId xmlns:a16="http://schemas.microsoft.com/office/drawing/2014/main" id="{EC3EC6BA-4573-D90A-AE03-2E27818377C3}"/>
              </a:ext>
            </a:extLst>
          </p:cNvPr>
          <p:cNvSpPr txBox="1"/>
          <p:nvPr/>
        </p:nvSpPr>
        <p:spPr>
          <a:xfrm>
            <a:off x="53788" y="2339788"/>
            <a:ext cx="12138212" cy="4524315"/>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Authorization Bypass Attacks</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Authorization bypass attacks on a web service occur when an attacker gains access to functions or data that they are not authorized to access. This can happen due to flaws in the way the web service checks permissions or other vulnerabilities that the attacker can exploit.</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Here are some common types of authorization bypass attacks and their implications:</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Insecure Direct Object References (IDOR):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This occurs when an application provides direct access to objects based on user-supplied input. By manipulating these references, an attacker could gain unauthorized access to data. The implication is unauthorized data access, which could lead to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Missing Function Level Access Control: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Sometimes, an application might check permissions for a function at the UI level but not at the server level. An attacker could bypass the UI restrictions and directly call these server-side functions. The implication is unauthorized function access, which could lead to unauthorized actions being performed.</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Forceful Browsing: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involves guessing the URL of restricted pages and accessing them directly. The implication is unauthorized page access, which could lead to unauthorized data access or actions.</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Elevation of Privilege:</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application has a flaw that allows a user to elevate their privileges, they could gain access to functions or data that they are not authorized to access. The implication is unauthorized access at a higher privilege level, which could lead to significant data theft or manipulation.</a:t>
            </a:r>
          </a:p>
        </p:txBody>
      </p:sp>
    </p:spTree>
    <p:extLst>
      <p:ext uri="{BB962C8B-B14F-4D97-AF65-F5344CB8AC3E}">
        <p14:creationId xmlns:p14="http://schemas.microsoft.com/office/powerpoint/2010/main" val="2380630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8BABE03-4EDD-60DE-7E70-671F41E43DD1}"/>
              </a:ext>
            </a:extLst>
          </p:cNvPr>
          <p:cNvSpPr txBox="1"/>
          <p:nvPr/>
        </p:nvSpPr>
        <p:spPr>
          <a:xfrm>
            <a:off x="21771" y="10886"/>
            <a:ext cx="12170229" cy="5909310"/>
          </a:xfrm>
          <a:prstGeom prst="rect">
            <a:avLst/>
          </a:prstGeom>
          <a:noFill/>
        </p:spPr>
        <p:txBody>
          <a:bodyPr wrap="square" rtlCol="0">
            <a:spAutoFit/>
          </a:bodyPr>
          <a:lstStyle/>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Elevation of Privilege:</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application has a flaw that allows a user to elevate their privileges, they could gain access to functions or data that they are not authorized to access. The implication is unauthorized access at a higher privilege level, which could lead to significant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Session Hijacking: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attacker can steal a user’s session cookie, they might be able to impersonate that user and gain their authorizations. The implication is unauthorized access as a legitimate user, which could lead to significant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Cross-Site Request Forgery (CSRF):</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An attacker could trick a user into performing actions they are authorized to do but didn’t intend to do. The implication is unauthorized actions being performed on behalf of a legitimate user, which could lead to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Exploiting Vulnerabilities: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Software bugs or misconfigurations can sometimes allow attackers to bypass authorization. For example, a bug in the way the application checks permissions could allow an attacker to bypass these checks. The implication is unauthorized access, which could lead to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Parameter Manipulation: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If an application uses parameters in the URL or hidden form fields to control access, an attacker could manipulate these to gain unauthorized access. The implication is unauthorized data access, which could lead to data theft or manipulation.</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The implications of these attacks can be severe, including data theft, data manipulation, unauthorized actions being performed, and potential compliance violations. It’s important for web services to implement robust authorization checks and other security measures to prevent these types of attacks.</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0983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52F460F-8769-4422-A3C0-966FF459EAE1}"/>
              </a:ext>
            </a:extLst>
          </p:cNvPr>
          <p:cNvPicPr>
            <a:picLocks noChangeAspect="1"/>
          </p:cNvPicPr>
          <p:nvPr/>
        </p:nvPicPr>
        <p:blipFill>
          <a:blip r:embed="rId2"/>
          <a:stretch>
            <a:fillRect/>
          </a:stretch>
        </p:blipFill>
        <p:spPr>
          <a:xfrm>
            <a:off x="0" y="0"/>
            <a:ext cx="12192000" cy="5591962"/>
          </a:xfrm>
          <a:prstGeom prst="rect">
            <a:avLst/>
          </a:prstGeom>
        </p:spPr>
      </p:pic>
    </p:spTree>
    <p:extLst>
      <p:ext uri="{BB962C8B-B14F-4D97-AF65-F5344CB8AC3E}">
        <p14:creationId xmlns:p14="http://schemas.microsoft.com/office/powerpoint/2010/main" val="2714540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027E6C-A6BB-2FD4-ECF0-B78C9D36DD4B}"/>
              </a:ext>
            </a:extLst>
          </p:cNvPr>
          <p:cNvSpPr txBox="1"/>
          <p:nvPr/>
        </p:nvSpPr>
        <p:spPr>
          <a:xfrm>
            <a:off x="10886" y="10886"/>
            <a:ext cx="12181114" cy="6740307"/>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7 </a:t>
            </a:r>
            <a:r>
              <a:rPr lang="en-IN" b="1" i="0" dirty="0" err="1">
                <a:solidFill>
                  <a:srgbClr val="000000"/>
                </a:solidFill>
                <a:effectLst/>
                <a:highlight>
                  <a:srgbClr val="FFFFFF"/>
                </a:highlight>
                <a:latin typeface="Calibri" panose="020F0502020204030204" pitchFamily="34" charset="0"/>
                <a:cs typeface="Calibri" panose="020F0502020204030204" pitchFamily="34" charset="0"/>
              </a:rPr>
              <a:t>AuthZ</a:t>
            </a:r>
            <a:r>
              <a:rPr lang="en-IN" b="1" i="0" dirty="0">
                <a:solidFill>
                  <a:srgbClr val="000000"/>
                </a:solidFill>
                <a:effectLst/>
                <a:highlight>
                  <a:srgbClr val="FFFFFF"/>
                </a:highlight>
                <a:latin typeface="Calibri" panose="020F0502020204030204" pitchFamily="34" charset="0"/>
                <a:cs typeface="Calibri" panose="020F0502020204030204" pitchFamily="34" charset="0"/>
              </a:rPr>
              <a:t> Attacks on APIs</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There are several ways in which an authorization bypass can occur for an API. Here are some common methods and their implications:</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Insecure Direct Object References (IDOR):</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occurs when an API exposes a reference to an internal implementation object. By manipulating these references, an attacker could gain unauthorized access to data. The implication is unauthorized data access, which could lead to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Missing Function Level Access Control: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Sometimes, an API might check permissions for a function at the UI level but not at the server level. An attacker could bypass the UI restrictions and directly call these server-side functions. The implication is unauthorized function access, which could lead to unauthorized actions being performed.</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Forceful Browsing: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This involves guessing the URL of restricted endpoints and accessing them directly. The implication is unauthorized endpoint access, which could lead to unauthorized data access or actions.</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Elevation of Privilege:</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API has a flaw that allows a user to elevate their privileges, they could gain access to functions or data that they are not authorized to access. The implication is unauthorized access at a higher privilege level, which could lead to significant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Token Hijacking: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attacker can steal a user’s API token, they might be able to impersonate that user and gain their authorizations. The implication is unauthorized access as a legitimate user, which could lead to significant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Exploiting Vulnerabilities:</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Software bugs or misconfigurations can sometimes allow attackers to bypass authorization. For example, a bug in the way the API handles token expiration might allow an attacker to use an expired token. The implication is unauthorized access, which could lead to data theft or manipulation.</a:t>
            </a:r>
          </a:p>
          <a:p>
            <a:pPr marL="285750" indent="-285750"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Parameter Manipulation:</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If an API uses parameters in the URL or hidden form fields to control access, an attacker could manipulate these to gain unauthorized access. The implication is unauthorized data access, which could lead to data theft or manipulation.</a:t>
            </a:r>
          </a:p>
          <a:p>
            <a:endParaRPr lang="en-US" dirty="0"/>
          </a:p>
        </p:txBody>
      </p:sp>
    </p:spTree>
    <p:extLst>
      <p:ext uri="{BB962C8B-B14F-4D97-AF65-F5344CB8AC3E}">
        <p14:creationId xmlns:p14="http://schemas.microsoft.com/office/powerpoint/2010/main" val="33863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A7DB20A-B7E6-85BB-ED35-31237CAAC665}"/>
              </a:ext>
            </a:extLst>
          </p:cNvPr>
          <p:cNvPicPr>
            <a:picLocks noChangeAspect="1"/>
          </p:cNvPicPr>
          <p:nvPr/>
        </p:nvPicPr>
        <p:blipFill>
          <a:blip r:embed="rId2"/>
          <a:stretch>
            <a:fillRect/>
          </a:stretch>
        </p:blipFill>
        <p:spPr>
          <a:xfrm>
            <a:off x="0" y="0"/>
            <a:ext cx="12192000" cy="4960424"/>
          </a:xfrm>
          <a:prstGeom prst="rect">
            <a:avLst/>
          </a:prstGeom>
        </p:spPr>
      </p:pic>
      <p:sp>
        <p:nvSpPr>
          <p:cNvPr id="4" name="TextBox 3">
            <a:extLst>
              <a:ext uri="{FF2B5EF4-FFF2-40B4-BE49-F238E27FC236}">
                <a16:creationId xmlns:a16="http://schemas.microsoft.com/office/drawing/2014/main" id="{C48B5DA9-9765-731E-A56E-6F59EF95D94A}"/>
              </a:ext>
            </a:extLst>
          </p:cNvPr>
          <p:cNvSpPr txBox="1"/>
          <p:nvPr/>
        </p:nvSpPr>
        <p:spPr>
          <a:xfrm>
            <a:off x="0" y="5246914"/>
            <a:ext cx="12083143" cy="646331"/>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Sample Threat </a:t>
            </a:r>
            <a:r>
              <a:rPr lang="en-IN" b="1"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1" i="0" dirty="0">
                <a:solidFill>
                  <a:srgbClr val="000000"/>
                </a:solidFill>
                <a:effectLst/>
                <a:highlight>
                  <a:srgbClr val="FFFFFF"/>
                </a:highlight>
                <a:latin typeface="Calibri" panose="020F0502020204030204" pitchFamily="34" charset="0"/>
                <a:cs typeface="Calibri" panose="020F0502020204030204" pitchFamily="34" charset="0"/>
              </a:rPr>
              <a:t> Exercise</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85287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1" y="21771"/>
            <a:ext cx="12170229" cy="6740307"/>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Process Outputs: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Diagrams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Security requirements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Non-requirements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List of threats / </a:t>
            </a:r>
            <a:r>
              <a:rPr lang="en-IN" b="0" i="0" dirty="0" err="1">
                <a:solidFill>
                  <a:srgbClr val="000000"/>
                </a:solidFill>
                <a:effectLst/>
                <a:latin typeface="Calibri" panose="020F0502020204030204" pitchFamily="34" charset="0"/>
                <a:cs typeface="Calibri" panose="020F0502020204030204" pitchFamily="34" charset="0"/>
              </a:rPr>
              <a:t>vulnerabailties</a:t>
            </a:r>
            <a:endParaRPr lang="en-IN" b="0" i="0" dirty="0">
              <a:solidFill>
                <a:srgbClr val="000000"/>
              </a:solidFill>
              <a:effectLst/>
              <a:latin typeface="Calibri" panose="020F0502020204030204" pitchFamily="34" charset="0"/>
              <a:cs typeface="Calibri" panose="020F0502020204030204" pitchFamily="34" charset="0"/>
            </a:endParaRPr>
          </a:p>
          <a:p>
            <a:endParaRPr lang="en-IN" b="0" i="0" dirty="0">
              <a:solidFill>
                <a:srgbClr val="000000"/>
              </a:solidFill>
              <a:effectLst/>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Terms:</a:t>
            </a:r>
          </a:p>
          <a:p>
            <a:r>
              <a:rPr lang="en-IN" b="0" i="0" dirty="0">
                <a:solidFill>
                  <a:srgbClr val="000000"/>
                </a:solidFill>
                <a:effectLst/>
                <a:latin typeface="Calibri" panose="020F0502020204030204" pitchFamily="34" charset="0"/>
                <a:cs typeface="Calibri" panose="020F0502020204030204" pitchFamily="34" charset="0"/>
              </a:rPr>
              <a:t>Weakness:</a:t>
            </a:r>
            <a:endParaRPr lang="en-IN" dirty="0">
              <a:solidFill>
                <a:srgbClr val="000000"/>
              </a:solidFill>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 software defect or bug (Ex: missing user email validation)</a:t>
            </a:r>
            <a:endParaRPr lang="en-IN" dirty="0">
              <a:solidFill>
                <a:srgbClr val="000000"/>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Vulnerability:</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 weakness that can be exploited. (Ex: The user email field can be abused to insert SQL statement)</a:t>
            </a:r>
          </a:p>
          <a:p>
            <a:r>
              <a:rPr lang="en-IN" b="0" i="0" dirty="0">
                <a:solidFill>
                  <a:srgbClr val="000000"/>
                </a:solidFill>
                <a:effectLst/>
                <a:latin typeface="Calibri" panose="020F0502020204030204" pitchFamily="34" charset="0"/>
                <a:cs typeface="Calibri" panose="020F0502020204030204" pitchFamily="34" charset="0"/>
              </a:rPr>
              <a:t>Attack:</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Target: the value of an attack</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Attack Vector: the path that attacker can take to exploit a vulnerability</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Threat Actor: threat source.</a:t>
            </a:r>
            <a:endParaRPr lang="en-IN" b="0" i="0" dirty="0">
              <a:solidFill>
                <a:srgbClr val="000000"/>
              </a:solidFill>
              <a:effectLst/>
              <a:latin typeface="roboto" panose="02000000000000000000" pitchFamily="2" charset="0"/>
            </a:endParaRPr>
          </a:p>
          <a:p>
            <a:r>
              <a:rPr lang="en-IN" b="0" i="0" dirty="0">
                <a:solidFill>
                  <a:srgbClr val="000000"/>
                </a:solidFill>
                <a:effectLst/>
                <a:latin typeface="Calibri" panose="020F0502020204030204" pitchFamily="34" charset="0"/>
                <a:cs typeface="Calibri" panose="020F0502020204030204" pitchFamily="34" charset="0"/>
              </a:rPr>
              <a:t>Attack Surface:</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Anything that can be obtained, used, or attacked by a threat actor</a:t>
            </a:r>
          </a:p>
          <a:p>
            <a:r>
              <a:rPr lang="en-IN" b="0" i="0" dirty="0">
                <a:solidFill>
                  <a:srgbClr val="000000"/>
                </a:solidFill>
                <a:effectLst/>
                <a:latin typeface="Calibri" panose="020F0502020204030204" pitchFamily="34" charset="0"/>
                <a:cs typeface="Calibri" panose="020F0502020204030204" pitchFamily="34" charset="0"/>
              </a:rPr>
              <a:t>Risk:</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Risk = Impact * Likelihood</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Why Threat </a:t>
            </a:r>
            <a:r>
              <a:rPr lang="en-IN" b="1" i="0" dirty="0" err="1">
                <a:solidFill>
                  <a:srgbClr val="000000"/>
                </a:solidFill>
                <a:effectLst/>
                <a:latin typeface="Calibri" panose="020F0502020204030204" pitchFamily="34" charset="0"/>
                <a:cs typeface="Calibri" panose="020F0502020204030204" pitchFamily="34" charset="0"/>
              </a:rPr>
              <a:t>Modeling</a:t>
            </a:r>
            <a:r>
              <a:rPr lang="en-IN" b="1" i="0" dirty="0">
                <a:solidFill>
                  <a:srgbClr val="000000"/>
                </a:solidFill>
                <a:effectLst/>
                <a:latin typeface="Calibri" panose="020F0502020204030204" pitchFamily="34" charset="0"/>
                <a:cs typeface="Calibri" panose="020F0502020204030204" pitchFamily="34" charset="0"/>
              </a:rPr>
              <a:t>?</a:t>
            </a:r>
          </a:p>
          <a:p>
            <a:r>
              <a:rPr lang="en-IN" b="0" i="0" dirty="0">
                <a:solidFill>
                  <a:srgbClr val="000000"/>
                </a:solidFill>
                <a:effectLst/>
                <a:latin typeface="Calibri" panose="020F0502020204030204" pitchFamily="34" charset="0"/>
                <a:cs typeface="Calibri" panose="020F0502020204030204" pitchFamily="34" charset="0"/>
              </a:rPr>
              <a:t>As main reasons for using threat </a:t>
            </a:r>
            <a:r>
              <a:rPr lang="en-IN" b="0" i="0" dirty="0" err="1">
                <a:solidFill>
                  <a:srgbClr val="000000"/>
                </a:solidFill>
                <a:effectLst/>
                <a:latin typeface="Calibri" panose="020F0502020204030204" pitchFamily="34" charset="0"/>
                <a:cs typeface="Calibri" panose="020F0502020204030204" pitchFamily="34" charset="0"/>
              </a:rPr>
              <a:t>modeling</a:t>
            </a:r>
            <a:r>
              <a:rPr lang="en-IN" b="0" i="0" dirty="0">
                <a:solidFill>
                  <a:srgbClr val="000000"/>
                </a:solidFill>
                <a:effectLst/>
                <a:latin typeface="Calibri" panose="020F0502020204030204" pitchFamily="34" charset="0"/>
                <a:cs typeface="Calibri" panose="020F0502020204030204" pitchFamily="34" charset="0"/>
              </a:rPr>
              <a:t> we can say:</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Pro-active approach to finding threats</a:t>
            </a:r>
          </a:p>
          <a:p>
            <a:pPr marL="285750" indent="-285750">
              <a:buFont typeface="Arial" panose="020B0604020202020204" pitchFamily="34" charset="0"/>
              <a:buChar char="•"/>
            </a:pPr>
            <a:r>
              <a:rPr lang="en-IN" b="0" i="0" dirty="0">
                <a:solidFill>
                  <a:srgbClr val="000000"/>
                </a:solidFill>
                <a:effectLst/>
                <a:latin typeface="roboto" panose="02000000000000000000" pitchFamily="2" charset="0"/>
              </a:rPr>
              <a:t>Increasing efficiency by reducing cost</a:t>
            </a:r>
          </a:p>
        </p:txBody>
      </p:sp>
    </p:spTree>
    <p:extLst>
      <p:ext uri="{BB962C8B-B14F-4D97-AF65-F5344CB8AC3E}">
        <p14:creationId xmlns:p14="http://schemas.microsoft.com/office/powerpoint/2010/main" val="5051525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8848A3-5B99-BABF-51F7-937642C0008C}"/>
              </a:ext>
            </a:extLst>
          </p:cNvPr>
          <p:cNvPicPr>
            <a:picLocks noChangeAspect="1"/>
          </p:cNvPicPr>
          <p:nvPr/>
        </p:nvPicPr>
        <p:blipFill>
          <a:blip r:embed="rId2"/>
          <a:stretch>
            <a:fillRect/>
          </a:stretch>
        </p:blipFill>
        <p:spPr>
          <a:xfrm>
            <a:off x="0" y="54429"/>
            <a:ext cx="12192000" cy="4291293"/>
          </a:xfrm>
          <a:prstGeom prst="rect">
            <a:avLst/>
          </a:prstGeom>
        </p:spPr>
      </p:pic>
    </p:spTree>
    <p:extLst>
      <p:ext uri="{BB962C8B-B14F-4D97-AF65-F5344CB8AC3E}">
        <p14:creationId xmlns:p14="http://schemas.microsoft.com/office/powerpoint/2010/main" val="511550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A5BB0C-CCAF-0829-C2A3-149E411CD753}"/>
              </a:ext>
            </a:extLst>
          </p:cNvPr>
          <p:cNvPicPr>
            <a:picLocks noChangeAspect="1"/>
          </p:cNvPicPr>
          <p:nvPr/>
        </p:nvPicPr>
        <p:blipFill>
          <a:blip r:embed="rId2"/>
          <a:stretch>
            <a:fillRect/>
          </a:stretch>
        </p:blipFill>
        <p:spPr>
          <a:xfrm>
            <a:off x="-1" y="113579"/>
            <a:ext cx="12192001" cy="5346932"/>
          </a:xfrm>
          <a:prstGeom prst="rect">
            <a:avLst/>
          </a:prstGeom>
        </p:spPr>
      </p:pic>
    </p:spTree>
    <p:extLst>
      <p:ext uri="{BB962C8B-B14F-4D97-AF65-F5344CB8AC3E}">
        <p14:creationId xmlns:p14="http://schemas.microsoft.com/office/powerpoint/2010/main" val="215897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44E24B-0980-6CF6-7750-F10A30FD6951}"/>
              </a:ext>
            </a:extLst>
          </p:cNvPr>
          <p:cNvPicPr>
            <a:picLocks noChangeAspect="1"/>
          </p:cNvPicPr>
          <p:nvPr/>
        </p:nvPicPr>
        <p:blipFill>
          <a:blip r:embed="rId2"/>
          <a:stretch>
            <a:fillRect/>
          </a:stretch>
        </p:blipFill>
        <p:spPr>
          <a:xfrm>
            <a:off x="-1" y="-1"/>
            <a:ext cx="12105847" cy="3505201"/>
          </a:xfrm>
          <a:prstGeom prst="rect">
            <a:avLst/>
          </a:prstGeom>
        </p:spPr>
      </p:pic>
    </p:spTree>
    <p:extLst>
      <p:ext uri="{BB962C8B-B14F-4D97-AF65-F5344CB8AC3E}">
        <p14:creationId xmlns:p14="http://schemas.microsoft.com/office/powerpoint/2010/main" val="647742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5355312"/>
          </a:xfrm>
          <a:prstGeom prst="rect">
            <a:avLst/>
          </a:prstGeom>
          <a:noFill/>
        </p:spPr>
        <p:txBody>
          <a:bodyPr wrap="square" rtlCol="0">
            <a:spAutoFit/>
          </a:bodyPr>
          <a:lstStyle/>
          <a:p>
            <a:pPr algn="l"/>
            <a:r>
              <a:rPr lang="en-IN" b="1" i="0" dirty="0">
                <a:solidFill>
                  <a:srgbClr val="000000"/>
                </a:solidFill>
                <a:effectLst/>
                <a:highlight>
                  <a:srgbClr val="FFFFFF"/>
                </a:highlight>
                <a:latin typeface="Calibri" panose="020F0502020204030204" pitchFamily="34" charset="0"/>
                <a:cs typeface="Calibri" panose="020F0502020204030204" pitchFamily="34" charset="0"/>
              </a:rPr>
              <a:t>Best Practices to Follow Even Before Starting Threat </a:t>
            </a:r>
            <a:r>
              <a:rPr lang="en-IN" b="1"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1" i="0" dirty="0">
                <a:solidFill>
                  <a:srgbClr val="000000"/>
                </a:solidFill>
                <a:effectLst/>
                <a:highlight>
                  <a:srgbClr val="FFFFFF"/>
                </a:highlight>
                <a:latin typeface="Calibri" panose="020F0502020204030204" pitchFamily="34" charset="0"/>
                <a:cs typeface="Calibri" panose="020F0502020204030204" pitchFamily="34" charset="0"/>
              </a:rPr>
              <a:t> </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This is a lot and one must wonder if this is all automated or can one use available tools/platforms/storage systems that already take care of hardening the components one wants to use in their environment. </a:t>
            </a:r>
          </a:p>
          <a:p>
            <a:pPr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Use CIS-benchmarked components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Use CIS hardened containers, platforms (Kubernetes), AWS, databases/storage (Mongo, S3). For example, use a CIS hardened EKS for your Kubernetes platform if you’re running your services in AWS. The same applies to databases and storage platforms you plan to use in your design. </a:t>
            </a:r>
          </a:p>
          <a:p>
            <a:pPr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Use the following checklist to ensure cloud security controls are in place</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FW (Botnet/DDoS): Network-specific firewall rules</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IDPS: Intrusion detection prevention systems</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Web application firewalls (WAF)</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API security</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Network (segmentation)</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Logging to SPLUNK</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Container and EC2 security</a:t>
            </a:r>
          </a:p>
          <a:p>
            <a:pPr marL="742950" lvl="1"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Kubernetes hardening as per CIS benchmark</a:t>
            </a:r>
          </a:p>
          <a:p>
            <a:pPr algn="l"/>
            <a:br>
              <a:rPr lang="en-IN" b="0" i="0" dirty="0">
                <a:solidFill>
                  <a:srgbClr val="000000"/>
                </a:solidFill>
                <a:effectLst/>
                <a:highlight>
                  <a:srgbClr val="FFFFFF"/>
                </a:highlight>
                <a:latin typeface="Inter"/>
              </a:rPr>
            </a:br>
            <a:endParaRPr lang="en-IN" b="0" i="0" dirty="0">
              <a:solidFill>
                <a:srgbClr val="000000"/>
              </a:solidFill>
              <a:effectLst/>
              <a:highlight>
                <a:srgbClr val="FFFFFF"/>
              </a:highlight>
              <a:latin typeface="Inter"/>
            </a:endParaRPr>
          </a:p>
          <a:p>
            <a:endParaRPr lang="en-US" dirty="0"/>
          </a:p>
        </p:txBody>
      </p:sp>
    </p:spTree>
    <p:extLst>
      <p:ext uri="{BB962C8B-B14F-4D97-AF65-F5344CB8AC3E}">
        <p14:creationId xmlns:p14="http://schemas.microsoft.com/office/powerpoint/2010/main" val="31368361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5632311"/>
          </a:xfrm>
          <a:prstGeom prst="rect">
            <a:avLst/>
          </a:prstGeom>
          <a:noFill/>
        </p:spPr>
        <p:txBody>
          <a:bodyPr wrap="square" rtlCol="0">
            <a:spAutoFit/>
          </a:bodyPr>
          <a:lstStyle/>
          <a:p>
            <a:pPr algn="l">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OWASP Top 10 for web apps/APIs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marL="742950" lvl="1" indent="-28575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Follow the best practices described in the </a:t>
            </a:r>
            <a:r>
              <a:rPr lang="en-IN" b="0" i="0" u="sng" dirty="0">
                <a:solidFill>
                  <a:srgbClr val="000000"/>
                </a:solidFill>
                <a:effectLst/>
                <a:highlight>
                  <a:srgbClr val="FFFFFF"/>
                </a:highlight>
                <a:latin typeface="Calibri" panose="020F0502020204030204" pitchFamily="34" charset="0"/>
                <a:cs typeface="Calibri" panose="020F0502020204030204" pitchFamily="34" charset="0"/>
                <a:hlinkClick r:id="rId2"/>
              </a:rPr>
              <a:t>OWASP Top 10</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for ensuring apps and APIs are adhering to the guidelines set by the OWASP community. To summarize:</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Implement authentication controls to prevent impersonation of users.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Restrict object and function access to prevent unauthorized data exposure.</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Validate all inputs and sanitize data to stop injection attacks.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Use rate limiting and disable unnecessary methods to prevent DOS attacks.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Deprecate outdated APIs to avoid shadow surfaces vulnerable to attack and maintain up-to-date API protections against evolving OWASP threats.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Properly configure headers, error handling, and other settings to block misconfiguration risks.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Monitor activity closely with detailed logging for early breach detection.</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Follow general secure </a:t>
            </a:r>
            <a:r>
              <a:rPr lang="en-IN" b="0" i="0" u="sng" dirty="0">
                <a:solidFill>
                  <a:srgbClr val="000000"/>
                </a:solidFill>
                <a:effectLst/>
                <a:highlight>
                  <a:srgbClr val="FFFFFF"/>
                </a:highlight>
                <a:latin typeface="Calibri" panose="020F0502020204030204" pitchFamily="34" charset="0"/>
                <a:cs typeface="Calibri" panose="020F0502020204030204" pitchFamily="34" charset="0"/>
                <a:hlinkClick r:id="rId3"/>
              </a:rPr>
              <a:t>coding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practices like avoiding mass assignment of user inputs.</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Limit data exposure only to authorized users to prevent access abuse.</a:t>
            </a:r>
          </a:p>
          <a:p>
            <a:pPr marL="1143000" lvl="2" indent="-228600" algn="l">
              <a:buFont typeface="+mj-lt"/>
              <a:buAutoNum type="arabicPeriod"/>
            </a:pPr>
            <a:r>
              <a:rPr lang="en-IN" b="0" i="0" dirty="0">
                <a:solidFill>
                  <a:srgbClr val="000000"/>
                </a:solidFill>
                <a:effectLst/>
                <a:highlight>
                  <a:srgbClr val="FFFFFF"/>
                </a:highlight>
                <a:latin typeface="Calibri" panose="020F0502020204030204" pitchFamily="34" charset="0"/>
                <a:cs typeface="Calibri" panose="020F0502020204030204" pitchFamily="34" charset="0"/>
              </a:rPr>
              <a:t>Guard against object/ID manipulation that could enable data exploits.</a:t>
            </a:r>
            <a:endParaRPr lang="en-IN" dirty="0">
              <a:solidFill>
                <a:srgbClr val="000000"/>
              </a:solidFill>
              <a:highlight>
                <a:srgbClr val="FFFFFF"/>
              </a:highlight>
              <a:latin typeface="Calibri" panose="020F0502020204030204" pitchFamily="34" charset="0"/>
              <a:cs typeface="Calibri" panose="020F0502020204030204" pitchFamily="34" charset="0"/>
            </a:endParaRPr>
          </a:p>
          <a:p>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hlinkClick r:id="rId2"/>
              </a:rPr>
              <a:t>https://owasp.org/www-project-top-ten/</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r>
              <a:rPr lang="en-IN" b="0" i="0" dirty="0">
                <a:solidFill>
                  <a:srgbClr val="000000"/>
                </a:solidFill>
                <a:effectLst/>
                <a:highlight>
                  <a:srgbClr val="FFFFFF"/>
                </a:highlight>
                <a:latin typeface="Calibri" panose="020F0502020204030204" pitchFamily="34" charset="0"/>
                <a:cs typeface="Calibri" panose="020F0502020204030204" pitchFamily="34" charset="0"/>
                <a:hlinkClick r:id="rId3"/>
              </a:rPr>
              <a:t>https://blog.purestorage.com/purely-technical/national-coding-week-upskill-your-coding-knowledge-with-pure-storage/</a:t>
            </a:r>
            <a:endParaRPr lang="en-IN" dirty="0">
              <a:solidFill>
                <a:srgbClr val="000000"/>
              </a:solidFill>
              <a:highlight>
                <a:srgbClr val="FFFFFF"/>
              </a:highlight>
              <a:latin typeface="Calibri" panose="020F0502020204030204" pitchFamily="34" charset="0"/>
              <a:cs typeface="Calibri" panose="020F0502020204030204" pitchFamily="34" charset="0"/>
            </a:endParaRPr>
          </a:p>
          <a:p>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63086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5909310"/>
          </a:xfrm>
          <a:prstGeom prst="rect">
            <a:avLst/>
          </a:prstGeom>
          <a:noFill/>
        </p:spPr>
        <p:txBody>
          <a:bodyPr wrap="square" rtlCol="0">
            <a:spAutoFit/>
          </a:bodyPr>
          <a:lstStyle/>
          <a:p>
            <a:pPr algn="l"/>
            <a:r>
              <a:rPr lang="en-IN" b="1" i="0" dirty="0">
                <a:solidFill>
                  <a:srgbClr val="000000"/>
                </a:solidFill>
                <a:effectLst/>
                <a:highlight>
                  <a:srgbClr val="FFFFFF"/>
                </a:highlight>
                <a:latin typeface="Inter"/>
              </a:rPr>
              <a:t>Conclusion</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has become essential for building secure software, yet many organizations still do not practice it regularly. This needs to change.</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provides tangible benefits across the software development lifecycle. Architects can design more secure systems knowing the high-risk areas early. Developers can code defensively against potential threats. Security teams gain confidence that risks are proactively addressed. Organizations face lower costs from dealing with fewer incidents later on.</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While various techniques exist, STRIDE provides a straightforward methodology to apply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in a structured way. Mapping threats to boundaries, assets, and components enables methodical risk analysis and mitigation planning. Integrating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sessions into existing design and code reviews institutionalizes it without requiring wholesale process changes.  </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However,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is not a solo activity done in silos. Collaboration between security and development teams is key to building a robust threat model. Cross-functional engagement results in more insights, rapid feedback, and improved solutions. Integrate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into your SDLC by:</a:t>
            </a:r>
          </a:p>
          <a:p>
            <a:pPr marL="285750"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Scheduling regular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working sessions </a:t>
            </a:r>
          </a:p>
          <a:p>
            <a:pPr marL="285750"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Making threat models and mitigation requirements visible </a:t>
            </a:r>
          </a:p>
          <a:p>
            <a:pPr marL="285750"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Providing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training and guidance</a:t>
            </a:r>
          </a:p>
          <a:p>
            <a:pPr marL="285750" indent="-285750" algn="l">
              <a:buFont typeface="Arial" panose="020B0604020202020204" pitchFamily="34" charset="0"/>
              <a:buChar char="•"/>
            </a:pPr>
            <a:r>
              <a:rPr lang="en-IN" b="0" i="0" dirty="0">
                <a:solidFill>
                  <a:srgbClr val="000000"/>
                </a:solidFill>
                <a:effectLst/>
                <a:highlight>
                  <a:srgbClr val="FFFFFF"/>
                </a:highlight>
                <a:latin typeface="Calibri" panose="020F0502020204030204" pitchFamily="34" charset="0"/>
                <a:cs typeface="Calibri" panose="020F0502020204030204" pitchFamily="34" charset="0"/>
              </a:rPr>
              <a:t>Updating models continuously as designs evolve</a:t>
            </a:r>
          </a:p>
          <a:p>
            <a:pPr algn="l"/>
            <a:r>
              <a:rPr lang="en-IN" b="0" i="0" dirty="0">
                <a:solidFill>
                  <a:srgbClr val="000000"/>
                </a:solidFill>
                <a:effectLst/>
                <a:highlight>
                  <a:srgbClr val="FFFFFF"/>
                </a:highlight>
                <a:latin typeface="Calibri" panose="020F0502020204030204" pitchFamily="34" charset="0"/>
                <a:cs typeface="Calibri" panose="020F0502020204030204" pitchFamily="34" charset="0"/>
              </a:rPr>
              <a:t>With a collaborative culture of “security by design,” organizations can build more resilient software, gain visibility into risks, and prevent incidents proactively. The increasing threat landscape makes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too important to overlook any longer. The time to institutionalize it is now.</a:t>
            </a:r>
          </a:p>
          <a:p>
            <a:br>
              <a:rPr lang="en-IN" dirty="0"/>
            </a:br>
            <a:endParaRPr lang="en-IN" b="1" i="0" dirty="0">
              <a:solidFill>
                <a:srgbClr val="000000"/>
              </a:solidFill>
              <a:effectLst/>
              <a:highlight>
                <a:srgbClr val="FFFFFF"/>
              </a:highlight>
              <a:latin typeface="Inter"/>
            </a:endParaRPr>
          </a:p>
        </p:txBody>
      </p:sp>
    </p:spTree>
    <p:extLst>
      <p:ext uri="{BB962C8B-B14F-4D97-AF65-F5344CB8AC3E}">
        <p14:creationId xmlns:p14="http://schemas.microsoft.com/office/powerpoint/2010/main" val="3549803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3693319"/>
          </a:xfrm>
          <a:prstGeom prst="rect">
            <a:avLst/>
          </a:prstGeom>
          <a:noFill/>
        </p:spPr>
        <p:txBody>
          <a:bodyPr wrap="square" rtlCol="0">
            <a:spAutoFit/>
          </a:bodyPr>
          <a:lstStyle/>
          <a:p>
            <a:r>
              <a:rPr lang="en-IN" b="1" i="0" dirty="0">
                <a:solidFill>
                  <a:srgbClr val="000000"/>
                </a:solidFill>
                <a:effectLst/>
                <a:latin typeface="roboto" panose="02000000000000000000" pitchFamily="2" charset="0"/>
              </a:rPr>
              <a:t>Pre-commit</a:t>
            </a:r>
          </a:p>
          <a:p>
            <a:pPr algn="l"/>
            <a:r>
              <a:rPr lang="en-IN" b="0" i="0" dirty="0">
                <a:solidFill>
                  <a:srgbClr val="000000"/>
                </a:solidFill>
                <a:effectLst/>
                <a:latin typeface="roboto" panose="02000000000000000000" pitchFamily="2" charset="0"/>
              </a:rPr>
              <a:t>The Pre-commit </a:t>
            </a:r>
            <a:r>
              <a:rPr lang="en-IN" b="0" i="0" dirty="0" err="1">
                <a:solidFill>
                  <a:srgbClr val="000000"/>
                </a:solidFill>
                <a:effectLst/>
                <a:latin typeface="roboto" panose="02000000000000000000" pitchFamily="2" charset="0"/>
              </a:rPr>
              <a:t>fase</a:t>
            </a:r>
            <a:r>
              <a:rPr lang="en-IN" b="0" i="0" dirty="0">
                <a:solidFill>
                  <a:srgbClr val="000000"/>
                </a:solidFill>
                <a:effectLst/>
                <a:latin typeface="roboto" panose="02000000000000000000" pitchFamily="2" charset="0"/>
              </a:rPr>
              <a:t> is important because it can prevent security issues before they are submitted to a central (Git) repository.</a:t>
            </a:r>
          </a:p>
          <a:p>
            <a:pPr algn="l"/>
            <a:endParaRPr lang="en-IN" dirty="0">
              <a:solidFill>
                <a:srgbClr val="000000"/>
              </a:solidFill>
              <a:highlight>
                <a:srgbClr val="FFFFFF"/>
              </a:highlight>
              <a:latin typeface="roboto" panose="02000000000000000000" pitchFamily="2" charset="0"/>
            </a:endParaRPr>
          </a:p>
          <a:p>
            <a:pPr algn="l"/>
            <a:r>
              <a:rPr lang="en-IN" b="0" i="0" dirty="0">
                <a:solidFill>
                  <a:srgbClr val="000000"/>
                </a:solidFill>
                <a:effectLst/>
                <a:latin typeface="roboto" panose="02000000000000000000" pitchFamily="2" charset="0"/>
              </a:rPr>
              <a:t>Making sure that there are no secrets in the code, and that the code follows certain guidelines (According to the Linter rules) will result in a higher quality code.</a:t>
            </a:r>
            <a:endParaRPr lang="en-IN" b="0" i="0" dirty="0">
              <a:solidFill>
                <a:srgbClr val="000000"/>
              </a:solidFill>
              <a:effectLst/>
              <a:highlight>
                <a:srgbClr val="FFFFFF"/>
              </a:highlight>
              <a:latin typeface="roboto" panose="02000000000000000000" pitchFamily="2" charset="0"/>
            </a:endParaRPr>
          </a:p>
          <a:p>
            <a:pPr algn="l"/>
            <a:endParaRPr lang="en-IN" dirty="0">
              <a:solidFill>
                <a:srgbClr val="000000"/>
              </a:solidFill>
              <a:highlight>
                <a:srgbClr val="FFFFFF"/>
              </a:highlight>
              <a:latin typeface="roboto" panose="02000000000000000000" pitchFamily="2" charset="0"/>
            </a:endParaRPr>
          </a:p>
          <a:p>
            <a:pPr algn="l"/>
            <a:r>
              <a:rPr lang="en-IN" b="0" i="0" dirty="0">
                <a:solidFill>
                  <a:srgbClr val="000000"/>
                </a:solidFill>
                <a:effectLst/>
                <a:latin typeface="roboto" panose="02000000000000000000" pitchFamily="2" charset="0"/>
              </a:rPr>
              <a:t>In the following, we take a look into different types of pre-commit actions that are as follows:</a:t>
            </a:r>
            <a:endParaRPr lang="en-IN" b="0" i="0" dirty="0">
              <a:solidFill>
                <a:srgbClr val="000000"/>
              </a:solidFill>
              <a:effectLst/>
              <a:highlight>
                <a:srgbClr val="FFFFFF"/>
              </a:highlight>
              <a:latin typeface="roboto" panose="02000000000000000000" pitchFamily="2" charset="0"/>
            </a:endParaRPr>
          </a:p>
          <a:p>
            <a:pPr algn="l"/>
            <a:endParaRPr lang="en-IN" dirty="0">
              <a:solidFill>
                <a:srgbClr val="000000"/>
              </a:solidFill>
              <a:highlight>
                <a:srgbClr val="FFFFFF"/>
              </a:highlight>
              <a:latin typeface="roboto" panose="02000000000000000000" pitchFamily="2" charset="0"/>
            </a:endParaRPr>
          </a:p>
          <a:p>
            <a:pPr marL="800100" lvl="1" indent="-342900">
              <a:buFont typeface="+mj-lt"/>
              <a:buAutoNum type="arabicPeriod"/>
            </a:pPr>
            <a:r>
              <a:rPr lang="en-IN" b="0" i="0" dirty="0">
                <a:solidFill>
                  <a:srgbClr val="000000"/>
                </a:solidFill>
                <a:effectLst/>
                <a:latin typeface="roboto" panose="02000000000000000000" pitchFamily="2" charset="0"/>
              </a:rPr>
              <a:t>Secrets Management</a:t>
            </a:r>
          </a:p>
          <a:p>
            <a:pPr marL="800100" lvl="1" indent="-342900">
              <a:buFont typeface="+mj-lt"/>
              <a:buAutoNum type="arabicPeriod"/>
            </a:pPr>
            <a:r>
              <a:rPr lang="en-IN" b="0" i="0" dirty="0">
                <a:solidFill>
                  <a:srgbClr val="000000"/>
                </a:solidFill>
                <a:effectLst/>
                <a:latin typeface="roboto" panose="02000000000000000000" pitchFamily="2" charset="0"/>
              </a:rPr>
              <a:t>Linting Code</a:t>
            </a:r>
          </a:p>
          <a:p>
            <a:pPr marL="342900" indent="-342900">
              <a:buFont typeface="+mj-lt"/>
              <a:buAutoNum type="arabicPeriod"/>
            </a:pPr>
            <a:endParaRPr lang="en-IN" b="0" i="0" dirty="0">
              <a:solidFill>
                <a:srgbClr val="000000"/>
              </a:solidFill>
              <a:effectLst/>
              <a:latin typeface="roboto" panose="02000000000000000000" pitchFamily="2" charset="0"/>
            </a:endParaRPr>
          </a:p>
          <a:p>
            <a:pPr algn="l"/>
            <a:r>
              <a:rPr lang="en-IN" b="0" i="0" dirty="0">
                <a:solidFill>
                  <a:srgbClr val="000000"/>
                </a:solidFill>
                <a:effectLst/>
                <a:latin typeface="roboto" panose="02000000000000000000" pitchFamily="2" charset="0"/>
              </a:rPr>
              <a:t>The following image can give you a better view of what the pre-commit means and why we must consider it.</a:t>
            </a:r>
            <a:endParaRPr lang="en-IN" b="1" i="0" dirty="0">
              <a:solidFill>
                <a:srgbClr val="000000"/>
              </a:solidFill>
              <a:effectLst/>
              <a:highlight>
                <a:srgbClr val="FFFFFF"/>
              </a:highlight>
              <a:latin typeface="Inter"/>
            </a:endParaRPr>
          </a:p>
        </p:txBody>
      </p:sp>
      <p:pic>
        <p:nvPicPr>
          <p:cNvPr id="3" name="Picture 2">
            <a:extLst>
              <a:ext uri="{FF2B5EF4-FFF2-40B4-BE49-F238E27FC236}">
                <a16:creationId xmlns:a16="http://schemas.microsoft.com/office/drawing/2014/main" id="{0591D091-6370-8B6E-18F1-3089D325F25B}"/>
              </a:ext>
            </a:extLst>
          </p:cNvPr>
          <p:cNvPicPr>
            <a:picLocks noChangeAspect="1"/>
          </p:cNvPicPr>
          <p:nvPr/>
        </p:nvPicPr>
        <p:blipFill>
          <a:blip r:embed="rId2"/>
          <a:stretch>
            <a:fillRect/>
          </a:stretch>
        </p:blipFill>
        <p:spPr>
          <a:xfrm>
            <a:off x="2008413" y="3605506"/>
            <a:ext cx="8196943" cy="3252494"/>
          </a:xfrm>
          <a:prstGeom prst="rect">
            <a:avLst/>
          </a:prstGeom>
        </p:spPr>
      </p:pic>
    </p:spTree>
    <p:extLst>
      <p:ext uri="{BB962C8B-B14F-4D97-AF65-F5344CB8AC3E}">
        <p14:creationId xmlns:p14="http://schemas.microsoft.com/office/powerpoint/2010/main" val="3645737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5355312"/>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Pre-commit</a:t>
            </a:r>
          </a:p>
          <a:p>
            <a:pPr algn="l"/>
            <a:r>
              <a:rPr lang="en-IN" b="0" i="0" dirty="0">
                <a:solidFill>
                  <a:srgbClr val="000000"/>
                </a:solidFill>
                <a:effectLst/>
                <a:latin typeface="Calibri" panose="020F0502020204030204" pitchFamily="34" charset="0"/>
                <a:cs typeface="Calibri" panose="020F0502020204030204" pitchFamily="34" charset="0"/>
              </a:rPr>
              <a:t>The Pre-commit </a:t>
            </a:r>
            <a:r>
              <a:rPr lang="en-IN" b="0" i="0" dirty="0" err="1">
                <a:solidFill>
                  <a:srgbClr val="000000"/>
                </a:solidFill>
                <a:effectLst/>
                <a:latin typeface="Calibri" panose="020F0502020204030204" pitchFamily="34" charset="0"/>
                <a:cs typeface="Calibri" panose="020F0502020204030204" pitchFamily="34" charset="0"/>
              </a:rPr>
              <a:t>fase</a:t>
            </a:r>
            <a:r>
              <a:rPr lang="en-IN" b="0" i="0" dirty="0">
                <a:solidFill>
                  <a:srgbClr val="000000"/>
                </a:solidFill>
                <a:effectLst/>
                <a:latin typeface="Calibri" panose="020F0502020204030204" pitchFamily="34" charset="0"/>
                <a:cs typeface="Calibri" panose="020F0502020204030204" pitchFamily="34" charset="0"/>
              </a:rPr>
              <a:t> is important because it can prevent security issues before they are submitted to a central (Git) repository.</a:t>
            </a:r>
          </a:p>
          <a:p>
            <a:pPr algn="l"/>
            <a:endParaRPr lang="en-IN" dirty="0">
              <a:solidFill>
                <a:srgbClr val="000000"/>
              </a:solidFill>
              <a:highlight>
                <a:srgbClr val="FFFFFF"/>
              </a:highligh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Making sure that there are no secrets in the code, and that the code follows certain guidelines (According to the Linter rules) will result in a higher quality code.</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algn="l"/>
            <a:endParaRPr lang="en-IN" dirty="0">
              <a:solidFill>
                <a:srgbClr val="000000"/>
              </a:solidFill>
              <a:highlight>
                <a:srgbClr val="FFFFFF"/>
              </a:highligh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In the following, we take a look into different types of pre-commit actions that are as follows:</a:t>
            </a:r>
            <a:endParaRPr lang="en-IN" b="0" i="0" dirty="0">
              <a:solidFill>
                <a:srgbClr val="000000"/>
              </a:solidFill>
              <a:effectLst/>
              <a:highlight>
                <a:srgbClr val="FFFFFF"/>
              </a:highlight>
              <a:latin typeface="Calibri" panose="020F0502020204030204" pitchFamily="34" charset="0"/>
              <a:cs typeface="Calibri" panose="020F0502020204030204" pitchFamily="34" charset="0"/>
            </a:endParaRPr>
          </a:p>
          <a:p>
            <a:pPr algn="l"/>
            <a:endParaRPr lang="en-IN" dirty="0">
              <a:solidFill>
                <a:srgbClr val="000000"/>
              </a:solidFill>
              <a:highlight>
                <a:srgbClr val="FFFFFF"/>
              </a:highlight>
              <a:latin typeface="Calibri" panose="020F0502020204030204" pitchFamily="34" charset="0"/>
              <a:cs typeface="Calibri" panose="020F0502020204030204" pitchFamily="34" charset="0"/>
            </a:endParaRPr>
          </a:p>
          <a:p>
            <a:pPr marL="800100" lvl="1"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Secrets Management</a:t>
            </a:r>
          </a:p>
          <a:p>
            <a:pPr marL="800100" lvl="1"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Linting Code</a:t>
            </a:r>
          </a:p>
          <a:p>
            <a:pPr marL="342900" indent="-342900">
              <a:buFont typeface="+mj-lt"/>
              <a:buAutoNum type="arabicPeriod"/>
            </a:pPr>
            <a:endParaRPr lang="en-IN" b="0" i="0" dirty="0">
              <a:solidFill>
                <a:srgbClr val="000000"/>
              </a:solidFill>
              <a:effectLs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The following image can give you a better view of what the pre-commit means and why we must consider it.</a:t>
            </a:r>
          </a:p>
          <a:p>
            <a:pPr algn="l"/>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Tools:</a:t>
            </a:r>
          </a:p>
          <a:p>
            <a:pPr marL="285750" indent="-285750">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Pre-Commit</a:t>
            </a:r>
            <a:r>
              <a:rPr lang="en-IN" b="0" i="0" dirty="0">
                <a:solidFill>
                  <a:srgbClr val="000000"/>
                </a:solidFill>
                <a:effectLst/>
                <a:latin typeface="Calibri" panose="020F0502020204030204" pitchFamily="34" charset="0"/>
                <a:cs typeface="Calibri" panose="020F0502020204030204" pitchFamily="34" charset="0"/>
              </a:rPr>
              <a:t> - A framework for managing and maintaining multi-language pre-commit hooks.</a:t>
            </a:r>
          </a:p>
          <a:p>
            <a:r>
              <a:rPr lang="en-IN" b="0" i="0" dirty="0">
                <a:solidFill>
                  <a:srgbClr val="000000"/>
                </a:solidFill>
                <a:effectLst/>
                <a:latin typeface="Calibri" panose="020F0502020204030204" pitchFamily="34" charset="0"/>
                <a:cs typeface="Calibri" panose="020F0502020204030204" pitchFamily="34" charset="0"/>
                <a:hlinkClick r:id="rId2"/>
              </a:rPr>
              <a:t>https://pre-commit.com/</a:t>
            </a:r>
            <a:endParaRPr lang="en-IN" b="0" i="0" dirty="0">
              <a:solidFill>
                <a:srgbClr val="000000"/>
              </a:solidFill>
              <a:effectLst/>
              <a:latin typeface="Calibri" panose="020F0502020204030204" pitchFamily="34" charset="0"/>
              <a:cs typeface="Calibri" panose="020F0502020204030204" pitchFamily="34" charset="0"/>
            </a:endParaRPr>
          </a:p>
          <a:p>
            <a:endParaRPr lang="en-IN" dirty="0">
              <a:solidFill>
                <a:srgbClr val="000000"/>
              </a:solidFill>
              <a:latin typeface="Calibri" panose="020F0502020204030204" pitchFamily="34" charset="0"/>
              <a:cs typeface="Calibri" panose="020F0502020204030204" pitchFamily="34" charset="0"/>
            </a:endParaRPr>
          </a:p>
          <a:p>
            <a:endParaRPr lang="en-IN" b="0" i="0" dirty="0">
              <a:solidFill>
                <a:srgbClr val="000000"/>
              </a:solidFill>
              <a:effectLst/>
              <a:latin typeface="Calibri" panose="020F0502020204030204" pitchFamily="34" charset="0"/>
              <a:cs typeface="Calibri" panose="020F0502020204030204" pitchFamily="34" charset="0"/>
            </a:endParaRPr>
          </a:p>
          <a:p>
            <a:pPr algn="l"/>
            <a:endParaRPr lang="en-IN" b="1" i="0" dirty="0">
              <a:solidFill>
                <a:srgbClr val="000000"/>
              </a:solidFill>
              <a:effectLst/>
              <a:highlight>
                <a:srgbClr val="FFFFFF"/>
              </a:highligh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78228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C7FE2A-BF46-729D-7B33-065AC3BA5532}"/>
              </a:ext>
            </a:extLst>
          </p:cNvPr>
          <p:cNvSpPr txBox="1"/>
          <p:nvPr/>
        </p:nvSpPr>
        <p:spPr>
          <a:xfrm>
            <a:off x="21771" y="32657"/>
            <a:ext cx="12170229" cy="4247317"/>
          </a:xfrm>
          <a:prstGeom prst="rect">
            <a:avLst/>
          </a:prstGeom>
          <a:noFill/>
        </p:spPr>
        <p:txBody>
          <a:bodyPr wrap="square" rtlCol="0">
            <a:spAutoFit/>
          </a:bodyPr>
          <a:lstStyle/>
          <a:p>
            <a:r>
              <a:rPr lang="en-IN" b="1" dirty="0">
                <a:solidFill>
                  <a:srgbClr val="000000"/>
                </a:solidFill>
                <a:effectLst/>
                <a:highlight>
                  <a:srgbClr val="FFFFFF"/>
                </a:highlight>
                <a:latin typeface="Calibri" panose="020F0502020204030204" pitchFamily="34" charset="0"/>
                <a:cs typeface="Calibri" panose="020F0502020204030204" pitchFamily="34" charset="0"/>
              </a:rPr>
              <a:t>Secrets Management</a:t>
            </a:r>
          </a:p>
          <a:p>
            <a:r>
              <a:rPr lang="en-IN" i="0" dirty="0">
                <a:solidFill>
                  <a:srgbClr val="000000"/>
                </a:solidFill>
                <a:effectLst/>
                <a:latin typeface="Calibri" panose="020F0502020204030204" pitchFamily="34" charset="0"/>
                <a:cs typeface="Calibri" panose="020F0502020204030204" pitchFamily="34" charset="0"/>
              </a:rPr>
              <a:t>Take care secrets and credentials in repositories</a:t>
            </a:r>
          </a:p>
          <a:p>
            <a:r>
              <a:rPr lang="en-IN" b="0" i="1" dirty="0">
                <a:solidFill>
                  <a:srgbClr val="000000"/>
                </a:solidFill>
                <a:effectLst/>
                <a:latin typeface="Calibri" panose="020F0502020204030204" pitchFamily="34" charset="0"/>
                <a:cs typeface="Calibri" panose="020F0502020204030204" pitchFamily="34" charset="0"/>
              </a:rPr>
              <a:t>How can you ensure that sensitive information are not pushed to a repository?</a:t>
            </a:r>
          </a:p>
          <a:p>
            <a:endParaRPr lang="en-IN" i="1" dirty="0">
              <a:solidFill>
                <a:srgbClr val="000000"/>
              </a:solidFill>
              <a:highlight>
                <a:srgbClr val="FFFFFF"/>
              </a:highligh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This is one of the </a:t>
            </a:r>
            <a:r>
              <a:rPr lang="en-IN" b="0" i="0" u="none" strike="noStrike" dirty="0">
                <a:solidFill>
                  <a:srgbClr val="1D7BD7"/>
                </a:solidFill>
                <a:effectLst/>
                <a:latin typeface="Calibri" panose="020F0502020204030204" pitchFamily="34" charset="0"/>
                <a:cs typeface="Calibri" panose="020F0502020204030204" pitchFamily="34" charset="0"/>
                <a:hlinkClick r:id="rId2"/>
              </a:rPr>
              <a:t>OWASP Top Ten issues</a:t>
            </a:r>
            <a:r>
              <a:rPr lang="en-IN" b="0" i="0" dirty="0">
                <a:solidFill>
                  <a:srgbClr val="000000"/>
                </a:solidFill>
                <a:effectLst/>
                <a:latin typeface="Calibri" panose="020F0502020204030204" pitchFamily="34" charset="0"/>
                <a:cs typeface="Calibri" panose="020F0502020204030204" pitchFamily="34" charset="0"/>
              </a:rPr>
              <a:t> and several bug bounties write-ups are related to this kind of issue, </a:t>
            </a:r>
            <a:r>
              <a:rPr lang="en-IN" b="0" i="0" dirty="0" err="1">
                <a:solidFill>
                  <a:srgbClr val="000000"/>
                </a:solidFill>
                <a:effectLst/>
                <a:latin typeface="Calibri" panose="020F0502020204030204" pitchFamily="34" charset="0"/>
                <a:cs typeface="Calibri" panose="020F0502020204030204" pitchFamily="34" charset="0"/>
              </a:rPr>
              <a:t>eg</a:t>
            </a:r>
            <a:r>
              <a:rPr lang="en-IN" b="0" i="0" dirty="0">
                <a:solidFill>
                  <a:srgbClr val="000000"/>
                </a:solidFill>
                <a:effectLst/>
                <a:latin typeface="Calibri" panose="020F0502020204030204" pitchFamily="34" charset="0"/>
                <a:cs typeface="Calibri" panose="020F0502020204030204" pitchFamily="34" charset="0"/>
              </a:rPr>
              <a:t> hard-coded credentials pushed by mistake.</a:t>
            </a:r>
          </a:p>
          <a:p>
            <a:pPr algn="l"/>
            <a:r>
              <a:rPr lang="en-IN" b="0" i="0" dirty="0">
                <a:solidFill>
                  <a:srgbClr val="000000"/>
                </a:solidFill>
                <a:effectLst/>
                <a:latin typeface="Calibri" panose="020F0502020204030204" pitchFamily="34" charset="0"/>
                <a:cs typeface="Calibri" panose="020F0502020204030204" pitchFamily="34" charset="0"/>
              </a:rPr>
              <a:t>You should scan your commits and your repository, and detect any sensitive information such as password, secret key, confidential, etc. following the process shown in the picture.</a:t>
            </a:r>
            <a:br>
              <a:rPr lang="en-IN" b="0" i="0" dirty="0">
                <a:solidFill>
                  <a:srgbClr val="000000"/>
                </a:solidFill>
                <a:effectLst/>
                <a:latin typeface="Calibri" panose="020F0502020204030204" pitchFamily="34" charset="0"/>
                <a:cs typeface="Calibri" panose="020F0502020204030204" pitchFamily="34" charset="0"/>
              </a:rPr>
            </a:br>
            <a:endParaRPr lang="en-IN" b="0" i="0" dirty="0">
              <a:solidFill>
                <a:srgbClr val="000000"/>
              </a:solidFill>
              <a:effectLs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The ideal approach is detecting and preventing the exposure of sensitive data before that they hit the repository, because they are then visible in the history. In case of code hosting platforms, secrets can still linger on the web and be searchable after you remove them from the repository.</a:t>
            </a:r>
          </a:p>
          <a:p>
            <a:pPr algn="l"/>
            <a:r>
              <a:rPr lang="en-IN" b="0" i="0" dirty="0">
                <a:solidFill>
                  <a:srgbClr val="000000"/>
                </a:solidFill>
                <a:effectLst/>
                <a:latin typeface="Calibri" panose="020F0502020204030204" pitchFamily="34" charset="0"/>
                <a:cs typeface="Calibri" panose="020F0502020204030204" pitchFamily="34" charset="0"/>
              </a:rPr>
              <a:t>A complimentary approach is scanning the repo for sensitive information, and then remove them; note that when a credential is leaked, it is already compromised and should be invalidated.</a:t>
            </a:r>
          </a:p>
          <a:p>
            <a:endParaRPr lang="en-IN" b="1" i="0" dirty="0">
              <a:solidFill>
                <a:srgbClr val="000000"/>
              </a:solidFill>
              <a:effectLst/>
              <a:highlight>
                <a:srgbClr val="FFFFFF"/>
              </a:highlight>
              <a:latin typeface="Calibri" panose="020F0502020204030204" pitchFamily="34" charset="0"/>
              <a:cs typeface="Calibri" panose="020F0502020204030204" pitchFamily="34" charset="0"/>
            </a:endParaRPr>
          </a:p>
        </p:txBody>
      </p:sp>
      <p:pic>
        <p:nvPicPr>
          <p:cNvPr id="1026" name="Picture 2">
            <a:extLst>
              <a:ext uri="{FF2B5EF4-FFF2-40B4-BE49-F238E27FC236}">
                <a16:creationId xmlns:a16="http://schemas.microsoft.com/office/drawing/2014/main" id="{9728CAF9-51B6-978E-CCB9-ADD2C1F3DF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9812" y="3760107"/>
            <a:ext cx="2810344" cy="3065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704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E85E25-5418-8008-4A77-9679CE26216C}"/>
              </a:ext>
            </a:extLst>
          </p:cNvPr>
          <p:cNvSpPr txBox="1"/>
          <p:nvPr/>
        </p:nvSpPr>
        <p:spPr>
          <a:xfrm>
            <a:off x="21771" y="21771"/>
            <a:ext cx="12170229" cy="3693319"/>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Detecting secrets in several locations</a:t>
            </a:r>
          </a:p>
          <a:p>
            <a:pPr marL="285750"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Detecting existing secrets</a:t>
            </a:r>
            <a:r>
              <a:rPr lang="en-IN" b="0" i="0" dirty="0">
                <a:solidFill>
                  <a:srgbClr val="000000"/>
                </a:solidFill>
                <a:effectLst/>
                <a:latin typeface="Calibri" panose="020F0502020204030204" pitchFamily="34" charset="0"/>
                <a:cs typeface="Calibri" panose="020F0502020204030204" pitchFamily="34" charset="0"/>
              </a:rPr>
              <a:t> by searching in a repository for existing secrets.</a:t>
            </a:r>
          </a:p>
          <a:p>
            <a:pPr marL="285750"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Using Pre-commit hooks</a:t>
            </a:r>
            <a:r>
              <a:rPr lang="en-IN" b="0" i="0" dirty="0">
                <a:solidFill>
                  <a:srgbClr val="000000"/>
                </a:solidFill>
                <a:effectLst/>
                <a:latin typeface="Calibri" panose="020F0502020204030204" pitchFamily="34" charset="0"/>
                <a:cs typeface="Calibri" panose="020F0502020204030204" pitchFamily="34" charset="0"/>
              </a:rPr>
              <a:t> in order to prevent secrets for entering our code base.</a:t>
            </a:r>
          </a:p>
          <a:p>
            <a:pPr marL="285750"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Detecting secrets in a pipeline</a:t>
            </a:r>
            <a:r>
              <a:rPr lang="en-IN" b="0" i="0" dirty="0">
                <a:solidFill>
                  <a:srgbClr val="000000"/>
                </a:solidFill>
                <a:effectLst/>
                <a:latin typeface="Calibri" panose="020F0502020204030204" pitchFamily="34" charset="0"/>
                <a:cs typeface="Calibri" panose="020F0502020204030204" pitchFamily="34" charset="0"/>
              </a:rPr>
              <a:t> .</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Why Detecting Secrets?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The secrets should not be hardcoded.</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The secrets should not be unencrypted.</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The secrets should not be stored in source code.</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The code history does not contain inadvertent secrets.</a:t>
            </a:r>
          </a:p>
          <a:p>
            <a:endParaRPr lang="en-IN" dirty="0">
              <a:solidFill>
                <a:srgbClr val="000000"/>
              </a:solidFill>
              <a:latin typeface="Calibri" panose="020F0502020204030204" pitchFamily="34" charset="0"/>
              <a:cs typeface="Calibri" panose="020F0502020204030204" pitchFamily="34" charset="0"/>
            </a:endParaRPr>
          </a:p>
          <a:p>
            <a:endParaRPr lang="en-IN" b="0" i="0" dirty="0">
              <a:solidFill>
                <a:srgbClr val="000000"/>
              </a:solidFill>
              <a:effectLst/>
              <a:latin typeface="Calibri" panose="020F0502020204030204" pitchFamily="34" charset="0"/>
              <a:cs typeface="Calibri" panose="020F0502020204030204" pitchFamily="34" charset="0"/>
            </a:endParaRPr>
          </a:p>
          <a:p>
            <a:endParaRPr lang="en-IN" b="0" i="0" dirty="0">
              <a:solidFill>
                <a:srgbClr val="000000"/>
              </a:solidFill>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5566957-9C94-ABE0-7931-BD871EB4A6DD}"/>
              </a:ext>
            </a:extLst>
          </p:cNvPr>
          <p:cNvPicPr>
            <a:picLocks noChangeAspect="1"/>
          </p:cNvPicPr>
          <p:nvPr/>
        </p:nvPicPr>
        <p:blipFill>
          <a:blip r:embed="rId2"/>
          <a:stretch>
            <a:fillRect/>
          </a:stretch>
        </p:blipFill>
        <p:spPr>
          <a:xfrm>
            <a:off x="21770" y="2914090"/>
            <a:ext cx="9198429" cy="3924183"/>
          </a:xfrm>
          <a:prstGeom prst="rect">
            <a:avLst/>
          </a:prstGeom>
        </p:spPr>
      </p:pic>
    </p:spTree>
    <p:extLst>
      <p:ext uri="{BB962C8B-B14F-4D97-AF65-F5344CB8AC3E}">
        <p14:creationId xmlns:p14="http://schemas.microsoft.com/office/powerpoint/2010/main" val="4184735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1" y="21771"/>
            <a:ext cx="12170229" cy="6894195"/>
          </a:xfrm>
          <a:prstGeom prst="rect">
            <a:avLst/>
          </a:prstGeom>
          <a:noFill/>
        </p:spPr>
        <p:txBody>
          <a:bodyPr wrap="square" rtlCol="0">
            <a:spAutoFit/>
          </a:bodyPr>
          <a:lstStyle/>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 better prioritization based on bugs and mitigation plan</a:t>
            </a:r>
          </a:p>
          <a:p>
            <a:pPr marL="285750" indent="-285750">
              <a:buFont typeface="Arial" panose="020B0604020202020204" pitchFamily="34" charset="0"/>
              <a:buChar char="•"/>
            </a:pPr>
            <a:r>
              <a:rPr lang="en-IN" b="0" i="0" dirty="0">
                <a:solidFill>
                  <a:srgbClr val="000000"/>
                </a:solidFill>
                <a:effectLst/>
                <a:latin typeface="roboto" panose="02000000000000000000" pitchFamily="2" charset="0"/>
              </a:rPr>
              <a:t>A better understanding of the system</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Who should the threat model?</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Architect, who knows how the application has been designed and how data flows across.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Developer, who knows the elaborate details on how the application was built, the detailed interactions between components.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Tester, who knows the requirements, and what the application is supposed to do.</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Security expert, who knows about specific attack factors and vulnerabilities. However, the best answer to this question is, </a:t>
            </a:r>
            <a:r>
              <a:rPr lang="en-IN" b="1" i="0" dirty="0">
                <a:solidFill>
                  <a:srgbClr val="000000"/>
                </a:solidFill>
                <a:effectLst/>
                <a:latin typeface="Calibri" panose="020F0502020204030204" pitchFamily="34" charset="0"/>
                <a:cs typeface="Calibri" panose="020F0502020204030204" pitchFamily="34" charset="0"/>
              </a:rPr>
              <a:t>It depends on the organization</a:t>
            </a:r>
            <a:r>
              <a:rPr lang="en-IN" b="0" i="0" dirty="0">
                <a:solidFill>
                  <a:srgbClr val="000000"/>
                </a:solidFill>
                <a:effectLst/>
                <a:latin typeface="Calibri" panose="020F0502020204030204" pitchFamily="34" charset="0"/>
                <a:cs typeface="Calibri" panose="020F0502020204030204" pitchFamily="34" charset="0"/>
              </a:rPr>
              <a:t>.</a:t>
            </a:r>
          </a:p>
          <a:p>
            <a:endParaRPr lang="en-IN" b="0" i="0" dirty="0">
              <a:solidFill>
                <a:srgbClr val="000000"/>
              </a:solidFill>
              <a:effectLst/>
              <a:latin typeface="roboto" panose="02000000000000000000" pitchFamily="2" charset="0"/>
            </a:endParaRPr>
          </a:p>
          <a:p>
            <a:r>
              <a:rPr lang="en-IN" b="1" i="0" dirty="0">
                <a:solidFill>
                  <a:srgbClr val="000000"/>
                </a:solidFill>
                <a:effectLst/>
                <a:latin typeface="Calibri" panose="020F0502020204030204" pitchFamily="34" charset="0"/>
                <a:cs typeface="Calibri" panose="020F0502020204030204" pitchFamily="34" charset="0"/>
              </a:rPr>
              <a:t>When to perform Threat </a:t>
            </a:r>
            <a:r>
              <a:rPr lang="en-IN" b="1" i="0" dirty="0" err="1">
                <a:solidFill>
                  <a:srgbClr val="000000"/>
                </a:solidFill>
                <a:effectLst/>
                <a:latin typeface="Calibri" panose="020F0502020204030204" pitchFamily="34" charset="0"/>
                <a:cs typeface="Calibri" panose="020F0502020204030204" pitchFamily="34" charset="0"/>
              </a:rPr>
              <a:t>modeling</a:t>
            </a:r>
            <a:r>
              <a:rPr lang="en-IN" b="1" i="0" dirty="0">
                <a:solidFill>
                  <a:srgbClr val="000000"/>
                </a:solidFill>
                <a:effectLst/>
                <a:latin typeface="Calibri" panose="020F0502020204030204" pitchFamily="34" charset="0"/>
                <a:cs typeface="Calibri" panose="020F0502020204030204" pitchFamily="34" charset="0"/>
              </a:rPr>
              <a:t>?</a:t>
            </a:r>
          </a:p>
          <a:p>
            <a:r>
              <a:rPr lang="en-IN" b="0" i="0" dirty="0">
                <a:solidFill>
                  <a:srgbClr val="000000"/>
                </a:solidFill>
                <a:effectLst/>
                <a:latin typeface="Calibri" panose="020F0502020204030204" pitchFamily="34" charset="0"/>
                <a:cs typeface="Calibri" panose="020F0502020204030204" pitchFamily="34" charset="0"/>
              </a:rPr>
              <a:t>Since, the earlier you find vulnerabilities in software, the easier and cheaper it is to fix them, Threat </a:t>
            </a:r>
            <a:r>
              <a:rPr lang="en-IN" b="0" i="0" dirty="0" err="1">
                <a:solidFill>
                  <a:srgbClr val="000000"/>
                </a:solidFill>
                <a:effectLst/>
                <a:latin typeface="Calibri" panose="020F0502020204030204" pitchFamily="34" charset="0"/>
                <a:cs typeface="Calibri" panose="020F0502020204030204" pitchFamily="34" charset="0"/>
              </a:rPr>
              <a:t>Modeling</a:t>
            </a:r>
            <a:r>
              <a:rPr lang="en-IN" b="0" i="0" dirty="0">
                <a:solidFill>
                  <a:srgbClr val="000000"/>
                </a:solidFill>
                <a:effectLst/>
                <a:latin typeface="Calibri" panose="020F0502020204030204" pitchFamily="34" charset="0"/>
                <a:cs typeface="Calibri" panose="020F0502020204030204" pitchFamily="34" charset="0"/>
              </a:rPr>
              <a:t> should be as early as possible in the software design process. If you are working in an agile environment, ideally the threat </a:t>
            </a:r>
            <a:r>
              <a:rPr lang="en-IN" b="0" i="0" dirty="0" err="1">
                <a:solidFill>
                  <a:srgbClr val="000000"/>
                </a:solidFill>
                <a:effectLst/>
                <a:latin typeface="Calibri" panose="020F0502020204030204" pitchFamily="34" charset="0"/>
                <a:cs typeface="Calibri" panose="020F0502020204030204" pitchFamily="34" charset="0"/>
              </a:rPr>
              <a:t>modeling</a:t>
            </a:r>
            <a:r>
              <a:rPr lang="en-IN" b="0" i="0" dirty="0">
                <a:solidFill>
                  <a:srgbClr val="000000"/>
                </a:solidFill>
                <a:effectLst/>
                <a:latin typeface="Calibri" panose="020F0502020204030204" pitchFamily="34" charset="0"/>
                <a:cs typeface="Calibri" panose="020F0502020204030204" pitchFamily="34" charset="0"/>
              </a:rPr>
              <a:t> should be done during each sprint.</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Select the Right approach &amp; Methodology</a:t>
            </a:r>
          </a:p>
          <a:p>
            <a:r>
              <a:rPr lang="en-IN" b="0" i="0" dirty="0">
                <a:solidFill>
                  <a:srgbClr val="000000"/>
                </a:solidFill>
                <a:effectLst/>
                <a:latin typeface="Calibri" panose="020F0502020204030204" pitchFamily="34" charset="0"/>
                <a:cs typeface="Calibri" panose="020F0502020204030204" pitchFamily="34" charset="0"/>
              </a:rPr>
              <a:t>Here we have to term 1st is Approach that describes how one could start with the process with threat </a:t>
            </a:r>
            <a:r>
              <a:rPr lang="en-IN" b="0" i="0" dirty="0" err="1">
                <a:solidFill>
                  <a:srgbClr val="000000"/>
                </a:solidFill>
                <a:effectLst/>
                <a:latin typeface="Calibri" panose="020F0502020204030204" pitchFamily="34" charset="0"/>
                <a:cs typeface="Calibri" panose="020F0502020204030204" pitchFamily="34" charset="0"/>
              </a:rPr>
              <a:t>modeling</a:t>
            </a:r>
            <a:r>
              <a:rPr lang="en-IN" b="0" i="0" dirty="0">
                <a:solidFill>
                  <a:srgbClr val="000000"/>
                </a:solidFill>
                <a:effectLst/>
                <a:latin typeface="Calibri" panose="020F0502020204030204" pitchFamily="34" charset="0"/>
                <a:cs typeface="Calibri" panose="020F0502020204030204" pitchFamily="34" charset="0"/>
              </a:rPr>
              <a:t> and 2nd is Methodology which describes the process itself. So each of the methodologies is based on one of the 3 available approaches.</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Approaches</a:t>
            </a:r>
          </a:p>
          <a:p>
            <a:pPr marL="285750"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Asset-centric Approach</a:t>
            </a:r>
            <a:r>
              <a:rPr lang="en-IN" b="0" i="0" dirty="0">
                <a:solidFill>
                  <a:srgbClr val="000000"/>
                </a:solidFill>
                <a:effectLst/>
                <a:latin typeface="Calibri" panose="020F0502020204030204" pitchFamily="34" charset="0"/>
                <a:cs typeface="Calibri" panose="020F0502020204030204" pitchFamily="34" charset="0"/>
              </a:rPr>
              <a:t>:</a:t>
            </a:r>
          </a:p>
          <a:p>
            <a:pPr lvl="1"/>
            <a:r>
              <a:rPr lang="en-IN" sz="1600" b="0" i="0" dirty="0">
                <a:solidFill>
                  <a:srgbClr val="000000"/>
                </a:solidFill>
                <a:effectLst/>
                <a:latin typeface="Calibri" panose="020F0502020204030204" pitchFamily="34" charset="0"/>
                <a:cs typeface="Calibri" panose="020F0502020204030204" pitchFamily="34" charset="0"/>
              </a:rPr>
              <a:t>According to the name, it turns around assets. So the producing steps are as follows:</a:t>
            </a:r>
            <a:endParaRPr lang="en-IN" sz="1600" dirty="0">
              <a:solidFill>
                <a:srgbClr val="000000"/>
              </a:solidFill>
              <a:latin typeface="Calibri" panose="020F0502020204030204" pitchFamily="34" charset="0"/>
              <a:cs typeface="Calibri" panose="020F0502020204030204" pitchFamily="34" charset="0"/>
            </a:endParaRPr>
          </a:p>
          <a:p>
            <a:pPr marL="800100" lvl="1" indent="-342900">
              <a:buFont typeface="+mj-lt"/>
              <a:buAutoNum type="arabicPeriod"/>
            </a:pPr>
            <a:r>
              <a:rPr lang="en-IN" sz="1600" b="0" i="0" dirty="0">
                <a:solidFill>
                  <a:srgbClr val="000000"/>
                </a:solidFill>
                <a:effectLst/>
                <a:latin typeface="Calibri" panose="020F0502020204030204" pitchFamily="34" charset="0"/>
                <a:cs typeface="Calibri" panose="020F0502020204030204" pitchFamily="34" charset="0"/>
              </a:rPr>
              <a:t>Create a list of assets</a:t>
            </a:r>
          </a:p>
          <a:p>
            <a:pPr marL="800100" lvl="1" indent="-342900">
              <a:buFont typeface="+mj-lt"/>
              <a:buAutoNum type="arabicPeriod"/>
            </a:pPr>
            <a:r>
              <a:rPr lang="en-IN" sz="1600" b="0" i="0" dirty="0">
                <a:solidFill>
                  <a:srgbClr val="000000"/>
                </a:solidFill>
                <a:effectLst/>
                <a:latin typeface="Calibri" panose="020F0502020204030204" pitchFamily="34" charset="0"/>
                <a:cs typeface="Calibri" panose="020F0502020204030204" pitchFamily="34" charset="0"/>
              </a:rPr>
              <a:t>Draw assets, components and data flows</a:t>
            </a:r>
          </a:p>
          <a:p>
            <a:pPr marL="800100" lvl="1" indent="-342900">
              <a:buFont typeface="+mj-lt"/>
              <a:buAutoNum type="arabicPeriod"/>
            </a:pPr>
            <a:r>
              <a:rPr lang="en-IN" sz="1600" b="0" i="0" dirty="0">
                <a:solidFill>
                  <a:srgbClr val="000000"/>
                </a:solidFill>
                <a:effectLst/>
                <a:latin typeface="Calibri" panose="020F0502020204030204" pitchFamily="34" charset="0"/>
                <a:cs typeface="Calibri" panose="020F0502020204030204" pitchFamily="34" charset="0"/>
              </a:rPr>
              <a:t>For each element, check for threats</a:t>
            </a:r>
            <a:endParaRPr lang="en-IN" b="0"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677094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6A5FB4-CBA8-0CBF-8780-E0F17035308A}"/>
              </a:ext>
            </a:extLst>
          </p:cNvPr>
          <p:cNvSpPr txBox="1"/>
          <p:nvPr/>
        </p:nvSpPr>
        <p:spPr>
          <a:xfrm>
            <a:off x="32657" y="10886"/>
            <a:ext cx="12159343" cy="5909310"/>
          </a:xfrm>
          <a:prstGeom prst="rect">
            <a:avLst/>
          </a:prstGeom>
          <a:noFill/>
        </p:spPr>
        <p:txBody>
          <a:bodyPr wrap="square" rtlCol="0">
            <a:spAutoFit/>
          </a:bodyPr>
          <a:lstStyle/>
          <a:p>
            <a:r>
              <a:rPr lang="en-IN" b="0" i="0" dirty="0">
                <a:solidFill>
                  <a:srgbClr val="000000"/>
                </a:solidFill>
                <a:effectLst/>
                <a:latin typeface="Calibri" panose="020F0502020204030204" pitchFamily="34" charset="0"/>
                <a:cs typeface="Calibri" panose="020F0502020204030204" pitchFamily="34" charset="0"/>
              </a:rPr>
              <a:t>Well, the best location is the </a:t>
            </a:r>
            <a:r>
              <a:rPr lang="en-IN" b="1" i="0" dirty="0">
                <a:solidFill>
                  <a:srgbClr val="000000"/>
                </a:solidFill>
                <a:effectLst/>
                <a:latin typeface="Calibri" panose="020F0502020204030204" pitchFamily="34" charset="0"/>
                <a:cs typeface="Calibri" panose="020F0502020204030204" pitchFamily="34" charset="0"/>
              </a:rPr>
              <a:t>pre-commit</a:t>
            </a:r>
            <a:r>
              <a:rPr lang="en-IN" b="0" i="0" dirty="0">
                <a:solidFill>
                  <a:srgbClr val="000000"/>
                </a:solidFill>
                <a:effectLst/>
                <a:latin typeface="Calibri" panose="020F0502020204030204" pitchFamily="34" charset="0"/>
                <a:cs typeface="Calibri" panose="020F0502020204030204" pitchFamily="34" charset="0"/>
              </a:rPr>
              <a:t> location, This ensure that before a secret actually enters your code base, it is intercepted, and the developer or to committer gets a message. Another location is the build server or the </a:t>
            </a:r>
            <a:r>
              <a:rPr lang="en-IN" b="1" i="0" dirty="0">
                <a:solidFill>
                  <a:srgbClr val="000000"/>
                </a:solidFill>
                <a:effectLst/>
                <a:latin typeface="Calibri" panose="020F0502020204030204" pitchFamily="34" charset="0"/>
                <a:cs typeface="Calibri" panose="020F0502020204030204" pitchFamily="34" charset="0"/>
              </a:rPr>
              <a:t>build</a:t>
            </a:r>
            <a:r>
              <a:rPr lang="en-IN" b="0" i="0" dirty="0">
                <a:solidFill>
                  <a:srgbClr val="000000"/>
                </a:solidFill>
                <a:effectLst/>
                <a:latin typeface="Calibri" panose="020F0502020204030204" pitchFamily="34" charset="0"/>
                <a:cs typeface="Calibri" panose="020F0502020204030204" pitchFamily="34" charset="0"/>
              </a:rPr>
              <a:t> process. The build server retrieves source code, which is already committed and then it can </a:t>
            </a:r>
            <a:r>
              <a:rPr lang="en-IN" b="0" i="0" dirty="0" err="1">
                <a:solidFill>
                  <a:srgbClr val="000000"/>
                </a:solidFill>
                <a:effectLst/>
                <a:latin typeface="Calibri" panose="020F0502020204030204" pitchFamily="34" charset="0"/>
                <a:cs typeface="Calibri" panose="020F0502020204030204" pitchFamily="34" charset="0"/>
              </a:rPr>
              <a:t>analyze</a:t>
            </a:r>
            <a:r>
              <a:rPr lang="en-IN" b="0" i="0" dirty="0">
                <a:solidFill>
                  <a:srgbClr val="000000"/>
                </a:solidFill>
                <a:effectLst/>
                <a:latin typeface="Calibri" panose="020F0502020204030204" pitchFamily="34" charset="0"/>
                <a:cs typeface="Calibri" panose="020F0502020204030204" pitchFamily="34" charset="0"/>
              </a:rPr>
              <a:t> the source code where it contains new secrets or when it contains known secrets that the secrets are actually validated or audited.</a:t>
            </a:r>
          </a:p>
          <a:p>
            <a:endParaRPr lang="en-IN" dirty="0">
              <a:solidFill>
                <a:srgbClr val="000000"/>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Here are some helpful tools to automatically scan repositories for sensitive information. Scans can be implemented directly in our pipeline, and be repeatable and efficient.</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roboto" panose="02000000000000000000" pitchFamily="2" charset="0"/>
              </a:rPr>
              <a:t>Tools: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gittyleaks</a:t>
            </a:r>
            <a:r>
              <a:rPr lang="en-IN" b="0" i="0" dirty="0">
                <a:solidFill>
                  <a:srgbClr val="000000"/>
                </a:solidFill>
                <a:effectLst/>
                <a:latin typeface="Calibri" panose="020F0502020204030204" pitchFamily="34" charset="0"/>
                <a:cs typeface="Calibri" panose="020F0502020204030204" pitchFamily="34" charset="0"/>
              </a:rPr>
              <a:t> - Find sensitive information for a git repo</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3"/>
              </a:rPr>
              <a:t>git-secrets</a:t>
            </a:r>
            <a:r>
              <a:rPr lang="en-IN" b="0" i="0" dirty="0">
                <a:solidFill>
                  <a:srgbClr val="000000"/>
                </a:solidFill>
                <a:effectLst/>
                <a:latin typeface="Calibri" panose="020F0502020204030204" pitchFamily="34" charset="0"/>
                <a:cs typeface="Calibri" panose="020F0502020204030204" pitchFamily="34" charset="0"/>
              </a:rPr>
              <a:t> - Prevents you from committing secrets and credentials into git repositories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4"/>
              </a:rPr>
              <a:t>Repo-supervisor</a:t>
            </a:r>
            <a:r>
              <a:rPr lang="en-IN" b="0" i="0" dirty="0">
                <a:solidFill>
                  <a:srgbClr val="000000"/>
                </a:solidFill>
                <a:effectLst/>
                <a:latin typeface="Calibri" panose="020F0502020204030204" pitchFamily="34" charset="0"/>
                <a:cs typeface="Calibri" panose="020F0502020204030204" pitchFamily="34" charset="0"/>
              </a:rPr>
              <a:t> - Scan your code for security misconfiguration, search for passwords and secrets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5"/>
              </a:rPr>
              <a:t>truffleHog</a:t>
            </a:r>
            <a:r>
              <a:rPr lang="en-IN" b="0" i="0" dirty="0">
                <a:solidFill>
                  <a:srgbClr val="000000"/>
                </a:solidFill>
                <a:effectLst/>
                <a:latin typeface="Calibri" panose="020F0502020204030204" pitchFamily="34" charset="0"/>
                <a:cs typeface="Calibri" panose="020F0502020204030204" pitchFamily="34" charset="0"/>
              </a:rPr>
              <a:t> - Searches through git repositories for high entropy strings and secrets, digging deep into commit history</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6"/>
              </a:rPr>
              <a:t>Git Hound</a:t>
            </a:r>
            <a:r>
              <a:rPr lang="en-IN" b="0" i="0" dirty="0">
                <a:solidFill>
                  <a:srgbClr val="000000"/>
                </a:solidFill>
                <a:effectLst/>
                <a:latin typeface="Calibri" panose="020F0502020204030204" pitchFamily="34" charset="0"/>
                <a:cs typeface="Calibri" panose="020F0502020204030204" pitchFamily="34" charset="0"/>
              </a:rPr>
              <a:t> - Git plugin that prevents sensitive data from being committed</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2"/>
              </a:rPr>
              <a:t>https://github.com/kootenpv/gittyleaks</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3"/>
              </a:rPr>
              <a:t>https://github.com/awslabs/git-secrets</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4"/>
              </a:rPr>
              <a:t>https://github.com/auth0/repo-supervisor</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7"/>
              </a:rPr>
              <a:t>https://github.com/trufflesecurity/trufflehog</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6"/>
              </a:rPr>
              <a:t>https://github.com/ezekg/git-hound</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033770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6A5FB4-CBA8-0CBF-8780-E0F17035308A}"/>
              </a:ext>
            </a:extLst>
          </p:cNvPr>
          <p:cNvSpPr txBox="1"/>
          <p:nvPr/>
        </p:nvSpPr>
        <p:spPr>
          <a:xfrm>
            <a:off x="32657" y="10886"/>
            <a:ext cx="12159343" cy="6186309"/>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Linting Code</a:t>
            </a:r>
          </a:p>
          <a:p>
            <a:r>
              <a:rPr lang="en-IN" b="1" i="0" dirty="0">
                <a:solidFill>
                  <a:srgbClr val="000000"/>
                </a:solidFill>
                <a:effectLst/>
                <a:latin typeface="Calibri" panose="020F0502020204030204" pitchFamily="34" charset="0"/>
                <a:cs typeface="Calibri" panose="020F0502020204030204" pitchFamily="34" charset="0"/>
              </a:rPr>
              <a:t>What Is Linting?</a:t>
            </a:r>
          </a:p>
          <a:p>
            <a:r>
              <a:rPr lang="en-IN" b="0" i="0" dirty="0">
                <a:solidFill>
                  <a:srgbClr val="000000"/>
                </a:solidFill>
                <a:effectLst/>
                <a:latin typeface="Calibri" panose="020F0502020204030204" pitchFamily="34" charset="0"/>
                <a:cs typeface="Calibri" panose="020F0502020204030204" pitchFamily="34" charset="0"/>
              </a:rPr>
              <a:t>Linting is the automated checking of your source code for programmatic and stylistic errors. This is done by using a lint tool (otherwise known as linter). A lint tool is a basic static code </a:t>
            </a:r>
            <a:r>
              <a:rPr lang="en-IN" b="0" i="0" dirty="0" err="1">
                <a:solidFill>
                  <a:srgbClr val="000000"/>
                </a:solidFill>
                <a:effectLst/>
                <a:latin typeface="Calibri" panose="020F0502020204030204" pitchFamily="34" charset="0"/>
                <a:cs typeface="Calibri" panose="020F0502020204030204" pitchFamily="34" charset="0"/>
              </a:rPr>
              <a:t>analyzer</a:t>
            </a:r>
            <a:r>
              <a:rPr lang="en-IN" b="0" i="0" dirty="0">
                <a:solidFill>
                  <a:srgbClr val="000000"/>
                </a:solidFill>
                <a:effectLst/>
                <a:latin typeface="Calibri" panose="020F0502020204030204" pitchFamily="34" charset="0"/>
                <a:cs typeface="Calibri" panose="020F0502020204030204" pitchFamily="34" charset="0"/>
              </a:rPr>
              <a:t>.</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What can Linting do?</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Linting can </a:t>
            </a:r>
            <a:r>
              <a:rPr lang="en-IN" b="1" i="0" dirty="0">
                <a:solidFill>
                  <a:srgbClr val="000000"/>
                </a:solidFill>
                <a:effectLst/>
                <a:latin typeface="Calibri" panose="020F0502020204030204" pitchFamily="34" charset="0"/>
                <a:cs typeface="Calibri" panose="020F0502020204030204" pitchFamily="34" charset="0"/>
              </a:rPr>
              <a:t>detect errors</a:t>
            </a:r>
            <a:r>
              <a:rPr lang="en-IN" b="0" i="0" dirty="0">
                <a:solidFill>
                  <a:srgbClr val="000000"/>
                </a:solidFill>
                <a:effectLst/>
                <a:latin typeface="Calibri" panose="020F0502020204030204" pitchFamily="34" charset="0"/>
                <a:cs typeface="Calibri" panose="020F0502020204030204" pitchFamily="34" charset="0"/>
              </a:rPr>
              <a:t> in a code and errors that can lead to a security vulnerabilities.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Linters Can Also </a:t>
            </a:r>
            <a:r>
              <a:rPr lang="en-IN" b="1" i="0" dirty="0">
                <a:solidFill>
                  <a:srgbClr val="000000"/>
                </a:solidFill>
                <a:effectLst/>
                <a:latin typeface="Calibri" panose="020F0502020204030204" pitchFamily="34" charset="0"/>
                <a:cs typeface="Calibri" panose="020F0502020204030204" pitchFamily="34" charset="0"/>
              </a:rPr>
              <a:t>detect formatting or styling issues</a:t>
            </a:r>
            <a:r>
              <a:rPr lang="en-IN" b="0" i="0" dirty="0">
                <a:solidFill>
                  <a:srgbClr val="000000"/>
                </a:solidFill>
                <a:effectLst/>
                <a:latin typeface="Calibri" panose="020F0502020204030204" pitchFamily="34" charset="0"/>
                <a:cs typeface="Calibri" panose="020F0502020204030204" pitchFamily="34" charset="0"/>
              </a:rPr>
              <a:t> and makes the code more readable for more secure code.</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Linters can </a:t>
            </a:r>
            <a:r>
              <a:rPr lang="en-IN" b="1" i="0" dirty="0">
                <a:solidFill>
                  <a:srgbClr val="000000"/>
                </a:solidFill>
                <a:effectLst/>
                <a:latin typeface="Calibri" panose="020F0502020204030204" pitchFamily="34" charset="0"/>
                <a:cs typeface="Calibri" panose="020F0502020204030204" pitchFamily="34" charset="0"/>
              </a:rPr>
              <a:t>suggest best practices</a:t>
            </a:r>
            <a:r>
              <a:rPr lang="en-IN" b="0" i="0" dirty="0">
                <a:solidFill>
                  <a:srgbClr val="000000"/>
                </a:solidFill>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Also they can </a:t>
            </a:r>
            <a:r>
              <a:rPr lang="en-IN" b="1" i="0" dirty="0">
                <a:solidFill>
                  <a:srgbClr val="000000"/>
                </a:solidFill>
                <a:effectLst/>
                <a:latin typeface="Calibri" panose="020F0502020204030204" pitchFamily="34" charset="0"/>
                <a:cs typeface="Calibri" panose="020F0502020204030204" pitchFamily="34" charset="0"/>
              </a:rPr>
              <a:t>increases overall quality of the code</a:t>
            </a:r>
            <a:r>
              <a:rPr lang="en-IN" b="0" i="0" dirty="0">
                <a:solidFill>
                  <a:srgbClr val="000000"/>
                </a:solidFill>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Since everybody follows the same linting rules it </a:t>
            </a:r>
            <a:r>
              <a:rPr lang="en-IN" b="1" i="0" dirty="0">
                <a:solidFill>
                  <a:srgbClr val="000000"/>
                </a:solidFill>
                <a:effectLst/>
                <a:latin typeface="Calibri" panose="020F0502020204030204" pitchFamily="34" charset="0"/>
                <a:cs typeface="Calibri" panose="020F0502020204030204" pitchFamily="34" charset="0"/>
              </a:rPr>
              <a:t>makes maintenance of code easier</a:t>
            </a:r>
            <a:r>
              <a:rPr lang="en-IN" b="0" i="0" dirty="0">
                <a:solidFill>
                  <a:srgbClr val="000000"/>
                </a:solidFill>
                <a:effectLst/>
                <a:latin typeface="Calibri" panose="020F0502020204030204" pitchFamily="34" charset="0"/>
                <a:cs typeface="Calibri" panose="020F0502020204030204" pitchFamily="34" charset="0"/>
              </a:rPr>
              <a:t>.</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Basic Lint Tools</a:t>
            </a:r>
          </a:p>
          <a:p>
            <a:r>
              <a:rPr lang="en-IN" b="0" i="0" dirty="0">
                <a:solidFill>
                  <a:srgbClr val="000000"/>
                </a:solidFill>
                <a:effectLst/>
                <a:latin typeface="Calibri" panose="020F0502020204030204" pitchFamily="34" charset="0"/>
                <a:cs typeface="Calibri" panose="020F0502020204030204" pitchFamily="34" charset="0"/>
              </a:rPr>
              <a:t>Lint tools are the most basic form of static analysis. Using lint tools can be helpful for identifying common errors, such as:</a:t>
            </a:r>
          </a:p>
          <a:p>
            <a:pPr marL="285750" indent="-285750">
              <a:buFont typeface="Arial" panose="020B0604020202020204" pitchFamily="34" charset="0"/>
              <a:buChar char="•"/>
            </a:pPr>
            <a:endParaRPr lang="en-IN" dirty="0">
              <a:solidFill>
                <a:srgbClr val="00000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Indexing beyond arrays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Dereferencing null pointers.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(Potentially) dangerous data type combinations.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Unreachable code.</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Non-portable constructs.</a:t>
            </a:r>
          </a:p>
          <a:p>
            <a:endParaRPr lang="en-IN" b="0" i="0" dirty="0">
              <a:solidFill>
                <a:srgbClr val="000000"/>
              </a:solidFill>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952903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6A5FB4-CBA8-0CBF-8780-E0F17035308A}"/>
              </a:ext>
            </a:extLst>
          </p:cNvPr>
          <p:cNvSpPr txBox="1"/>
          <p:nvPr/>
        </p:nvSpPr>
        <p:spPr>
          <a:xfrm>
            <a:off x="32657" y="10886"/>
            <a:ext cx="12159343" cy="4801314"/>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Advanced Static Analysis Tools</a:t>
            </a:r>
          </a:p>
          <a:p>
            <a:r>
              <a:rPr lang="en-IN" b="0" i="0" dirty="0">
                <a:solidFill>
                  <a:srgbClr val="000000"/>
                </a:solidFill>
                <a:effectLst/>
                <a:latin typeface="Calibri" panose="020F0502020204030204" pitchFamily="34" charset="0"/>
                <a:cs typeface="Calibri" panose="020F0502020204030204" pitchFamily="34" charset="0"/>
              </a:rPr>
              <a:t>Advanced static analysis tools typically deliver:</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Pattern-based simulation.</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Quality and complexity metrics.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Best practice recommendations for developers.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Support for multiple safety and security-focused coding standards.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Out-of-the-box certification for use in the development of safety-critical applications.</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Issues with Linters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Not every language has “quality” standard linter tools available, each </a:t>
            </a:r>
            <a:r>
              <a:rPr lang="en-IN" b="0" i="0" dirty="0" err="1">
                <a:solidFill>
                  <a:srgbClr val="000000"/>
                </a:solidFill>
                <a:effectLst/>
                <a:latin typeface="Calibri" panose="020F0502020204030204" pitchFamily="34" charset="0"/>
                <a:cs typeface="Calibri" panose="020F0502020204030204" pitchFamily="34" charset="0"/>
              </a:rPr>
              <a:t>framwork</a:t>
            </a:r>
            <a:r>
              <a:rPr lang="en-IN" b="0" i="0" dirty="0">
                <a:solidFill>
                  <a:srgbClr val="000000"/>
                </a:solidFill>
                <a:effectLst/>
                <a:latin typeface="Calibri" panose="020F0502020204030204" pitchFamily="34" charset="0"/>
                <a:cs typeface="Calibri" panose="020F0502020204030204" pitchFamily="34" charset="0"/>
              </a:rPr>
              <a:t> usually has one or several linters.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Different versions or configurations can lead to different results.</a:t>
            </a:r>
          </a:p>
          <a:p>
            <a:pPr marL="285750"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Since some linters are very verbose and information overload can lead to focusing on “unimportant” issues.</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Where and When to Use Linter</a:t>
            </a:r>
          </a:p>
          <a:p>
            <a:endParaRPr lang="en-IN" b="0" i="0" dirty="0">
              <a:solidFill>
                <a:srgbClr val="000000"/>
              </a:solidFill>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IN" b="0" i="0" dirty="0">
              <a:solidFill>
                <a:srgbClr val="000000"/>
              </a:solidFill>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BE36FE15-5D28-94D5-796B-C11E2EC3933D}"/>
              </a:ext>
            </a:extLst>
          </p:cNvPr>
          <p:cNvPicPr>
            <a:picLocks noChangeAspect="1"/>
          </p:cNvPicPr>
          <p:nvPr/>
        </p:nvPicPr>
        <p:blipFill>
          <a:blip r:embed="rId2"/>
          <a:stretch>
            <a:fillRect/>
          </a:stretch>
        </p:blipFill>
        <p:spPr>
          <a:xfrm>
            <a:off x="3276599" y="3429000"/>
            <a:ext cx="8575419" cy="3418114"/>
          </a:xfrm>
          <a:prstGeom prst="rect">
            <a:avLst/>
          </a:prstGeom>
        </p:spPr>
      </p:pic>
    </p:spTree>
    <p:extLst>
      <p:ext uri="{BB962C8B-B14F-4D97-AF65-F5344CB8AC3E}">
        <p14:creationId xmlns:p14="http://schemas.microsoft.com/office/powerpoint/2010/main" val="6952041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6786BB0-209E-9A58-AD3D-25BDC8E8B444}"/>
              </a:ext>
            </a:extLst>
          </p:cNvPr>
          <p:cNvSpPr txBox="1"/>
          <p:nvPr/>
        </p:nvSpPr>
        <p:spPr>
          <a:xfrm>
            <a:off x="10886" y="32657"/>
            <a:ext cx="12181114" cy="2031325"/>
          </a:xfrm>
          <a:prstGeom prst="rect">
            <a:avLst/>
          </a:prstGeom>
          <a:noFill/>
        </p:spPr>
        <p:txBody>
          <a:bodyPr wrap="square" rtlCol="0">
            <a:spAutoFit/>
          </a:bodyPr>
          <a:lstStyle/>
          <a:p>
            <a:r>
              <a:rPr lang="en-IN" b="0" i="0" dirty="0">
                <a:solidFill>
                  <a:srgbClr val="000000"/>
                </a:solidFill>
                <a:effectLst/>
                <a:latin typeface="Calibri" panose="020F0502020204030204" pitchFamily="34" charset="0"/>
                <a:cs typeface="Calibri" panose="020F0502020204030204" pitchFamily="34" charset="0"/>
              </a:rPr>
              <a:t>You can perform it in the </a:t>
            </a:r>
            <a:r>
              <a:rPr lang="en-IN" b="1" i="0" dirty="0">
                <a:solidFill>
                  <a:srgbClr val="000000"/>
                </a:solidFill>
                <a:effectLst/>
                <a:latin typeface="Calibri" panose="020F0502020204030204" pitchFamily="34" charset="0"/>
                <a:cs typeface="Calibri" panose="020F0502020204030204" pitchFamily="34" charset="0"/>
              </a:rPr>
              <a:t>pre-commit</a:t>
            </a:r>
            <a:r>
              <a:rPr lang="en-IN" b="0" i="0" dirty="0">
                <a:solidFill>
                  <a:srgbClr val="000000"/>
                </a:solidFill>
                <a:effectLst/>
                <a:latin typeface="Calibri" panose="020F0502020204030204" pitchFamily="34" charset="0"/>
                <a:cs typeface="Calibri" panose="020F0502020204030204" pitchFamily="34" charset="0"/>
              </a:rPr>
              <a:t> phase, so locally before actually committing code to your local repository to your local clone. Another phase where you often see linting is during the </a:t>
            </a:r>
            <a:r>
              <a:rPr lang="en-IN" b="1" i="0" dirty="0">
                <a:solidFill>
                  <a:srgbClr val="000000"/>
                </a:solidFill>
                <a:effectLst/>
                <a:latin typeface="Calibri" panose="020F0502020204030204" pitchFamily="34" charset="0"/>
                <a:cs typeface="Calibri" panose="020F0502020204030204" pitchFamily="34" charset="0"/>
              </a:rPr>
              <a:t>build</a:t>
            </a:r>
            <a:r>
              <a:rPr lang="en-IN" b="0" i="0" dirty="0">
                <a:solidFill>
                  <a:srgbClr val="000000"/>
                </a:solidFill>
                <a:effectLst/>
                <a:latin typeface="Calibri" panose="020F0502020204030204" pitchFamily="34" charset="0"/>
                <a:cs typeface="Calibri" panose="020F0502020204030204" pitchFamily="34" charset="0"/>
              </a:rPr>
              <a:t> phase, So here the build server pulls the code from the Git repository and performs linting on it and reports back that results from linting phase.</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References</a:t>
            </a:r>
          </a:p>
          <a:p>
            <a:pPr marL="285750" indent="-285750">
              <a:buFont typeface="Arial" panose="020B0604020202020204" pitchFamily="34" charset="0"/>
              <a:buChar char="•"/>
            </a:pPr>
            <a:r>
              <a:rPr lang="en-IN" b="0" i="0" strike="noStrike" dirty="0">
                <a:solidFill>
                  <a:srgbClr val="1D7BD7"/>
                </a:solidFill>
                <a:effectLst/>
                <a:latin typeface="Calibri" panose="020F0502020204030204" pitchFamily="34" charset="0"/>
                <a:cs typeface="Calibri" panose="020F0502020204030204" pitchFamily="34" charset="0"/>
                <a:hlinkClick r:id="rId2"/>
              </a:rPr>
              <a:t>Preforce</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https://</a:t>
            </a:r>
            <a:r>
              <a:rPr lang="en-US" dirty="0" err="1">
                <a:latin typeface="Calibri" panose="020F0502020204030204" pitchFamily="34" charset="0"/>
                <a:cs typeface="Calibri" panose="020F0502020204030204" pitchFamily="34" charset="0"/>
              </a:rPr>
              <a:t>www.perforce.com</a:t>
            </a:r>
            <a:r>
              <a:rPr lang="en-US" dirty="0">
                <a:latin typeface="Calibri" panose="020F0502020204030204" pitchFamily="34" charset="0"/>
                <a:cs typeface="Calibri" panose="020F0502020204030204" pitchFamily="34" charset="0"/>
              </a:rPr>
              <a:t>/blog/</a:t>
            </a:r>
            <a:r>
              <a:rPr lang="en-US" dirty="0" err="1">
                <a:latin typeface="Calibri" panose="020F0502020204030204" pitchFamily="34" charset="0"/>
                <a:cs typeface="Calibri" panose="020F0502020204030204" pitchFamily="34" charset="0"/>
              </a:rPr>
              <a:t>qac</a:t>
            </a:r>
            <a:r>
              <a:rPr lang="en-US" dirty="0">
                <a:latin typeface="Calibri" panose="020F0502020204030204" pitchFamily="34" charset="0"/>
                <a:cs typeface="Calibri" panose="020F0502020204030204" pitchFamily="34" charset="0"/>
              </a:rPr>
              <a:t>/what-is-linting</a:t>
            </a:r>
          </a:p>
        </p:txBody>
      </p:sp>
      <p:sp>
        <p:nvSpPr>
          <p:cNvPr id="5" name="TextBox 4">
            <a:extLst>
              <a:ext uri="{FF2B5EF4-FFF2-40B4-BE49-F238E27FC236}">
                <a16:creationId xmlns:a16="http://schemas.microsoft.com/office/drawing/2014/main" id="{A4203876-8726-6768-E70E-88DF08ADEDDC}"/>
              </a:ext>
            </a:extLst>
          </p:cNvPr>
          <p:cNvSpPr txBox="1"/>
          <p:nvPr/>
        </p:nvSpPr>
        <p:spPr>
          <a:xfrm>
            <a:off x="21771" y="2144486"/>
            <a:ext cx="12170229" cy="4524315"/>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Vulnerability Scanning</a:t>
            </a:r>
          </a:p>
          <a:p>
            <a:r>
              <a:rPr lang="en-IN" b="0" i="0" dirty="0">
                <a:solidFill>
                  <a:srgbClr val="000000"/>
                </a:solidFill>
                <a:effectLst/>
                <a:latin typeface="Calibri" panose="020F0502020204030204" pitchFamily="34" charset="0"/>
                <a:cs typeface="Calibri" panose="020F0502020204030204" pitchFamily="34" charset="0"/>
              </a:rPr>
              <a:t>Vulnerability scanning is an inspection of the potential points of exploit on a computer, application, endpoints, and IT infrastructure (including network) to identify security holes.</a:t>
            </a:r>
          </a:p>
          <a:p>
            <a:endParaRPr lang="en-IN" dirty="0">
              <a:solidFill>
                <a:srgbClr val="000000"/>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Performing vulnerability scanning is a common requirements for regulatory compliance and can help to minimize an organization’s cybersecurity risk. An Approved Scanning Vendor (ASV), for example, is a service provider that is certified and authorized by the Payment Card Industry (PCI) to scan payment card networks.</a:t>
            </a:r>
          </a:p>
          <a:p>
            <a:endParaRPr lang="en-IN" dirty="0">
              <a:solidFill>
                <a:srgbClr val="000000"/>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In the following, we take a look into different types of vulnerability scanning that are as follows:</a:t>
            </a:r>
          </a:p>
          <a:p>
            <a:endParaRPr lang="en-IN" b="0" i="0" dirty="0">
              <a:solidFill>
                <a:srgbClr val="000000"/>
              </a:solidFill>
              <a:effectLst/>
              <a:latin typeface="Calibri" panose="020F0502020204030204" pitchFamily="34" charset="0"/>
              <a:cs typeface="Calibri" panose="020F0502020204030204" pitchFamily="34" charset="0"/>
            </a:endParaRPr>
          </a:p>
          <a:p>
            <a:pPr algn="l">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Static Application Security Test - </a:t>
            </a:r>
            <a:r>
              <a:rPr lang="en-IN" b="1" i="0" dirty="0">
                <a:solidFill>
                  <a:srgbClr val="000000"/>
                </a:solidFill>
                <a:effectLst/>
                <a:latin typeface="Calibri" panose="020F0502020204030204" pitchFamily="34" charset="0"/>
                <a:cs typeface="Calibri" panose="020F0502020204030204" pitchFamily="34" charset="0"/>
              </a:rPr>
              <a:t>SAST</a:t>
            </a:r>
          </a:p>
          <a:p>
            <a:pPr algn="l">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Dynamic Application Security Test - </a:t>
            </a:r>
            <a:r>
              <a:rPr lang="en-IN" b="1" i="0" dirty="0">
                <a:solidFill>
                  <a:srgbClr val="000000"/>
                </a:solidFill>
                <a:effectLst/>
                <a:latin typeface="Calibri" panose="020F0502020204030204" pitchFamily="34" charset="0"/>
                <a:cs typeface="Calibri" panose="020F0502020204030204" pitchFamily="34" charset="0"/>
              </a:rPr>
              <a:t>DAST</a:t>
            </a:r>
          </a:p>
          <a:p>
            <a:pPr algn="l">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Interactive Application Security Testing - </a:t>
            </a:r>
            <a:r>
              <a:rPr lang="en-IN" b="1" i="0" dirty="0">
                <a:solidFill>
                  <a:srgbClr val="000000"/>
                </a:solidFill>
                <a:effectLst/>
                <a:latin typeface="Calibri" panose="020F0502020204030204" pitchFamily="34" charset="0"/>
                <a:cs typeface="Calibri" panose="020F0502020204030204" pitchFamily="34" charset="0"/>
              </a:rPr>
              <a:t>IAST</a:t>
            </a:r>
          </a:p>
          <a:p>
            <a:pPr algn="l">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Software Composition Analysis - </a:t>
            </a:r>
            <a:r>
              <a:rPr lang="en-IN" b="1" i="0" dirty="0">
                <a:solidFill>
                  <a:srgbClr val="000000"/>
                </a:solidFill>
                <a:effectLst/>
                <a:latin typeface="Calibri" panose="020F0502020204030204" pitchFamily="34" charset="0"/>
                <a:cs typeface="Calibri" panose="020F0502020204030204" pitchFamily="34" charset="0"/>
              </a:rPr>
              <a:t>SCA</a:t>
            </a:r>
          </a:p>
          <a:p>
            <a:pPr algn="l">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Infrastructure Vulnerability Scanning</a:t>
            </a:r>
          </a:p>
          <a:p>
            <a:pPr algn="l">
              <a:buFont typeface="+mj-lt"/>
              <a:buAutoNum type="arabicPeriod"/>
            </a:pPr>
            <a:r>
              <a:rPr lang="en-IN" b="0" i="0" dirty="0" err="1">
                <a:solidFill>
                  <a:srgbClr val="000000"/>
                </a:solidFill>
                <a:effectLst/>
                <a:latin typeface="Calibri" panose="020F0502020204030204" pitchFamily="34" charset="0"/>
                <a:cs typeface="Calibri" panose="020F0502020204030204" pitchFamily="34" charset="0"/>
              </a:rPr>
              <a:t>Continer</a:t>
            </a:r>
            <a:r>
              <a:rPr lang="en-IN" b="0" i="0" dirty="0">
                <a:solidFill>
                  <a:srgbClr val="000000"/>
                </a:solidFill>
                <a:effectLst/>
                <a:latin typeface="Calibri" panose="020F0502020204030204" pitchFamily="34" charset="0"/>
                <a:cs typeface="Calibri" panose="020F0502020204030204" pitchFamily="34" charset="0"/>
              </a:rPr>
              <a:t> Vulnerability Scanning</a:t>
            </a:r>
          </a:p>
        </p:txBody>
      </p:sp>
    </p:spTree>
    <p:extLst>
      <p:ext uri="{BB962C8B-B14F-4D97-AF65-F5344CB8AC3E}">
        <p14:creationId xmlns:p14="http://schemas.microsoft.com/office/powerpoint/2010/main" val="42166010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617196"/>
          </a:xfrm>
          <a:prstGeom prst="rect">
            <a:avLst/>
          </a:prstGeom>
          <a:noFill/>
        </p:spPr>
        <p:txBody>
          <a:bodyPr wrap="square" rtlCol="0">
            <a:spAutoFit/>
          </a:bodyPr>
          <a:lstStyle/>
          <a:p>
            <a:r>
              <a:rPr lang="en-IN" b="1" i="0" dirty="0">
                <a:solidFill>
                  <a:srgbClr val="000000"/>
                </a:solidFill>
                <a:effectLst/>
                <a:latin typeface="Calibri" panose="020F0502020204030204" pitchFamily="34" charset="0"/>
                <a:cs typeface="Calibri" panose="020F0502020204030204" pitchFamily="34" charset="0"/>
              </a:rPr>
              <a:t>References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Wikipedia - Vulnerability Scanner</a:t>
            </a:r>
            <a:endParaRPr lang="en-IN"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3"/>
              </a:rPr>
              <a:t>Techtarget - Vulnerability Scanning</a:t>
            </a:r>
            <a:endParaRPr lang="en-IN"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4"/>
              </a:rPr>
              <a:t>Checkpoint - Vulnerability Scanning</a:t>
            </a:r>
            <a:endParaRPr lang="en-IN" u="none" strike="noStrike" dirty="0">
              <a:solidFill>
                <a:srgbClr val="000000"/>
              </a:solidFill>
              <a:latin typeface="Calibri" panose="020F0502020204030204" pitchFamily="34" charset="0"/>
              <a:cs typeface="Calibri" panose="020F0502020204030204" pitchFamily="34" charset="0"/>
            </a:endParaRPr>
          </a:p>
          <a:p>
            <a:pPr algn="l"/>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2"/>
              </a:rPr>
              <a:t>https://en.wikipedia.org/wiki/Vulnerability_scanner</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5"/>
              </a:rPr>
              <a:t>https://www.techtarget.com/searchsecurity/definition/vulnerability-scanning</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hlinkClick r:id="rId4"/>
              </a:rPr>
              <a:t>https://www.checkpoint.com/cyber-hub/network-security/what-is-vulnerability-scanning/</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Static scanning is an important part of the </a:t>
            </a:r>
            <a:r>
              <a:rPr lang="en-IN" b="1" i="0" dirty="0" err="1">
                <a:solidFill>
                  <a:srgbClr val="000000"/>
                </a:solidFill>
                <a:effectLst/>
                <a:latin typeface="Calibri" panose="020F0502020204030204" pitchFamily="34" charset="0"/>
                <a:cs typeface="Calibri" panose="020F0502020204030204" pitchFamily="34" charset="0"/>
              </a:rPr>
              <a:t>proces</a:t>
            </a:r>
            <a:r>
              <a:rPr lang="en-IN" b="1" i="0" dirty="0">
                <a:solidFill>
                  <a:srgbClr val="000000"/>
                </a:solidFill>
                <a:effectLst/>
                <a:latin typeface="Calibri" panose="020F0502020204030204" pitchFamily="34" charset="0"/>
                <a:cs typeface="Calibri" panose="020F0502020204030204" pitchFamily="34" charset="0"/>
              </a:rPr>
              <a:t>!(SAST)</a:t>
            </a:r>
          </a:p>
          <a:p>
            <a:r>
              <a:rPr lang="en-IN" b="0" i="0" dirty="0">
                <a:solidFill>
                  <a:srgbClr val="000000"/>
                </a:solidFill>
                <a:effectLst/>
                <a:latin typeface="Calibri" panose="020F0502020204030204" pitchFamily="34" charset="0"/>
                <a:cs typeface="Calibri" panose="020F0502020204030204" pitchFamily="34" charset="0"/>
              </a:rPr>
              <a:t>Static Code Analysis or Source Code Analysis is usually part of a Code Review (white-box testing) and it is a method of computer program debugging that is done by examining the code without executing the program.</a:t>
            </a:r>
            <a:endParaRPr lang="en-IN" b="1" dirty="0">
              <a:solidFill>
                <a:srgbClr val="000000"/>
              </a:solidFill>
              <a:latin typeface="Calibri" panose="020F0502020204030204" pitchFamily="34" charset="0"/>
              <a:cs typeface="Calibri" panose="020F0502020204030204" pitchFamily="34" charset="0"/>
            </a:endParaRPr>
          </a:p>
          <a:p>
            <a:endParaRPr lang="en-IN" b="1" i="0" dirty="0">
              <a:solidFill>
                <a:srgbClr val="000000"/>
              </a:solidFill>
              <a:effectLst/>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Static scanning is good way finding coding issues such as:</a:t>
            </a:r>
            <a:endParaRPr lang="en-IN" b="1"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Syntax violations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Security vulnerabilities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Programming errors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Coding standard violations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Undefined values</a:t>
            </a:r>
          </a:p>
          <a:p>
            <a:pPr marL="285750" indent="-285750" algn="l">
              <a:buFont typeface="Arial" panose="020B0604020202020204" pitchFamily="34" charset="0"/>
              <a:buChar char="•"/>
            </a:pPr>
            <a:endParaRPr lang="en-IN" b="1" i="0" dirty="0">
              <a:solidFill>
                <a:srgbClr val="000000"/>
              </a:solidFill>
              <a:effectLst/>
              <a:latin typeface="Calibri" panose="020F0502020204030204" pitchFamily="34" charset="0"/>
              <a:cs typeface="Calibri" panose="020F0502020204030204" pitchFamily="34" charset="0"/>
            </a:endParaRPr>
          </a:p>
          <a:p>
            <a:r>
              <a:rPr lang="en-IN" sz="1600" b="0" i="0" dirty="0">
                <a:solidFill>
                  <a:srgbClr val="000000"/>
                </a:solidFill>
                <a:effectLst/>
                <a:latin typeface="Calibri" panose="020F0502020204030204" pitchFamily="34" charset="0"/>
                <a:cs typeface="Calibri" panose="020F0502020204030204" pitchFamily="34" charset="0"/>
              </a:rPr>
              <a:t>For more information about the Static Code Analysis please visit </a:t>
            </a:r>
            <a:r>
              <a:rPr lang="en-IN" sz="1600" b="0" i="0" u="none" strike="noStrike" dirty="0">
                <a:solidFill>
                  <a:srgbClr val="1D7BD7"/>
                </a:solidFill>
                <a:effectLst/>
                <a:latin typeface="Calibri" panose="020F0502020204030204" pitchFamily="34" charset="0"/>
                <a:cs typeface="Calibri" panose="020F0502020204030204" pitchFamily="34" charset="0"/>
                <a:hlinkClick r:id="rId6"/>
              </a:rPr>
              <a:t>the OWASP page</a:t>
            </a:r>
            <a:r>
              <a:rPr lang="en-IN" sz="1600" b="0" i="0" dirty="0">
                <a:solidFill>
                  <a:srgbClr val="000000"/>
                </a:solidFill>
                <a:effectLst/>
                <a:latin typeface="Calibri" panose="020F0502020204030204" pitchFamily="34" charset="0"/>
                <a:cs typeface="Calibri" panose="020F0502020204030204" pitchFamily="34" charset="0"/>
              </a:rPr>
              <a:t> To achieve a better result we can combine static security scanning and 3rd party code (open-source libraries (dependency)) scanning. To doing this part better and more complete (prevent misconfigurations), here we can bring up </a:t>
            </a:r>
            <a:r>
              <a:rPr lang="en-IN" sz="1600" b="0" i="0" dirty="0" err="1">
                <a:solidFill>
                  <a:srgbClr val="000000"/>
                </a:solidFill>
                <a:effectLst/>
                <a:latin typeface="Calibri" panose="020F0502020204030204" pitchFamily="34" charset="0"/>
                <a:cs typeface="Calibri" panose="020F0502020204030204" pitchFamily="34" charset="0"/>
              </a:rPr>
              <a:t>IaC</a:t>
            </a:r>
            <a:r>
              <a:rPr lang="en-IN" sz="1600" b="0" i="0" dirty="0">
                <a:solidFill>
                  <a:srgbClr val="000000"/>
                </a:solidFill>
                <a:effectLst/>
                <a:latin typeface="Calibri" panose="020F0502020204030204" pitchFamily="34" charset="0"/>
                <a:cs typeface="Calibri" panose="020F0502020204030204" pitchFamily="34" charset="0"/>
              </a:rPr>
              <a:t> (Infrastructure as code) security scan too. For example check Terraform, helm, Ansible code, etc.</a:t>
            </a:r>
            <a:br>
              <a:rPr lang="en-IN" sz="1600" dirty="0">
                <a:latin typeface="Calibri" panose="020F0502020204030204" pitchFamily="34" charset="0"/>
                <a:cs typeface="Calibri" panose="020F0502020204030204" pitchFamily="34" charset="0"/>
              </a:rPr>
            </a:br>
            <a:r>
              <a:rPr lang="en-IN" sz="1600" b="0" i="0" dirty="0">
                <a:solidFill>
                  <a:srgbClr val="000000"/>
                </a:solidFill>
                <a:effectLst/>
                <a:latin typeface="Calibri" panose="020F0502020204030204" pitchFamily="34" charset="0"/>
                <a:cs typeface="Calibri" panose="020F0502020204030204" pitchFamily="34" charset="0"/>
              </a:rPr>
              <a:t>So according to the above lines the possible actions in this step are as follows:</a:t>
            </a:r>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64147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617196"/>
          </a:xfrm>
          <a:prstGeom prst="rect">
            <a:avLst/>
          </a:prstGeom>
          <a:noFill/>
        </p:spPr>
        <p:txBody>
          <a:bodyPr wrap="square" rtlCol="0">
            <a:spAutoFit/>
          </a:bodyPr>
          <a:lstStyle/>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Static Code Analysis (known as SAST)</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Open-source libraries (3rd party / dependency) scanning (known as SCA)</a:t>
            </a:r>
          </a:p>
          <a:p>
            <a:pPr marL="285750" indent="-285750" algn="l">
              <a:buFont typeface="Arial" panose="020B0604020202020204" pitchFamily="34" charset="0"/>
              <a:buChar char="•"/>
            </a:pPr>
            <a:r>
              <a:rPr lang="en-IN" b="0" i="0" dirty="0" err="1">
                <a:solidFill>
                  <a:srgbClr val="000000"/>
                </a:solidFill>
                <a:effectLst/>
                <a:latin typeface="Calibri" panose="020F0502020204030204" pitchFamily="34" charset="0"/>
                <a:cs typeface="Calibri" panose="020F0502020204030204" pitchFamily="34" charset="0"/>
              </a:rPr>
              <a:t>IaC</a:t>
            </a:r>
            <a:r>
              <a:rPr lang="en-IN" b="0" i="0" dirty="0">
                <a:solidFill>
                  <a:srgbClr val="000000"/>
                </a:solidFill>
                <a:effectLst/>
                <a:latin typeface="Calibri" panose="020F0502020204030204" pitchFamily="34" charset="0"/>
                <a:cs typeface="Calibri" panose="020F0502020204030204" pitchFamily="34" charset="0"/>
              </a:rPr>
              <a:t> Security scanning</a:t>
            </a:r>
          </a:p>
          <a:p>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Tools</a:t>
            </a:r>
          </a:p>
          <a:p>
            <a:r>
              <a:rPr lang="en-IN" sz="1600" b="1" i="0" dirty="0">
                <a:solidFill>
                  <a:srgbClr val="000000"/>
                </a:solidFill>
                <a:effectLst/>
                <a:latin typeface="Calibri" panose="020F0502020204030204" pitchFamily="34" charset="0"/>
                <a:cs typeface="Calibri" panose="020F0502020204030204" pitchFamily="34" charset="0"/>
              </a:rPr>
              <a:t>Static Code Analysis:</a:t>
            </a:r>
          </a:p>
          <a:p>
            <a:pPr algn="l">
              <a:buFont typeface="Arial" panose="020B0604020202020204" pitchFamily="34" charset="0"/>
              <a:buChar char="•"/>
            </a:pPr>
            <a:endParaRPr lang="en-IN" b="0" i="0"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SonarQube</a:t>
            </a:r>
            <a:r>
              <a:rPr lang="en-IN" b="0" i="0" dirty="0">
                <a:solidFill>
                  <a:srgbClr val="000000"/>
                </a:solidFill>
                <a:effectLst/>
                <a:latin typeface="Calibri" panose="020F0502020204030204" pitchFamily="34" charset="0"/>
                <a:cs typeface="Calibri" panose="020F0502020204030204" pitchFamily="34" charset="0"/>
              </a:rPr>
              <a:t> - An open-source web-based tool, extending its coverage to more than 20 languages, and also allows a number of plugins</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3"/>
              </a:rPr>
              <a:t>Veracode</a:t>
            </a:r>
            <a:r>
              <a:rPr lang="en-IN" b="0" i="0" dirty="0">
                <a:solidFill>
                  <a:srgbClr val="000000"/>
                </a:solidFill>
                <a:effectLst/>
                <a:latin typeface="Calibri" panose="020F0502020204030204" pitchFamily="34" charset="0"/>
                <a:cs typeface="Calibri" panose="020F0502020204030204" pitchFamily="34" charset="0"/>
              </a:rPr>
              <a:t> - A static analysis tool that is built on the SaaS model. This tool is mainly used to </a:t>
            </a:r>
            <a:r>
              <a:rPr lang="en-IN" b="0" i="0" dirty="0" err="1">
                <a:solidFill>
                  <a:srgbClr val="000000"/>
                </a:solidFill>
                <a:effectLst/>
                <a:latin typeface="Calibri" panose="020F0502020204030204" pitchFamily="34" charset="0"/>
                <a:cs typeface="Calibri" panose="020F0502020204030204" pitchFamily="34" charset="0"/>
              </a:rPr>
              <a:t>analyze</a:t>
            </a:r>
            <a:r>
              <a:rPr lang="en-IN" b="0" i="0" dirty="0">
                <a:solidFill>
                  <a:srgbClr val="000000"/>
                </a:solidFill>
                <a:effectLst/>
                <a:latin typeface="Calibri" panose="020F0502020204030204" pitchFamily="34" charset="0"/>
                <a:cs typeface="Calibri" panose="020F0502020204030204" pitchFamily="34" charset="0"/>
              </a:rPr>
              <a:t> the code from a security point of view</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4"/>
              </a:rPr>
              <a:t>security code scan</a:t>
            </a:r>
            <a:r>
              <a:rPr lang="en-IN" b="0" i="0" dirty="0">
                <a:solidFill>
                  <a:srgbClr val="000000"/>
                </a:solidFill>
                <a:effectLst/>
                <a:latin typeface="Calibri" panose="020F0502020204030204" pitchFamily="34" charset="0"/>
                <a:cs typeface="Calibri" panose="020F0502020204030204" pitchFamily="34" charset="0"/>
              </a:rPr>
              <a:t> - Vulnerability Patterns Detector for C# and VB.NET</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5"/>
              </a:rPr>
              <a:t>Brakeman</a:t>
            </a:r>
            <a:r>
              <a:rPr lang="en-IN" b="0" i="0" dirty="0">
                <a:solidFill>
                  <a:srgbClr val="000000"/>
                </a:solidFill>
                <a:effectLst/>
                <a:latin typeface="Calibri" panose="020F0502020204030204" pitchFamily="34" charset="0"/>
                <a:cs typeface="Calibri" panose="020F0502020204030204" pitchFamily="34" charset="0"/>
              </a:rPr>
              <a:t> - A static analysis security vulnerability scanner for Ruby on Rails applications</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6"/>
              </a:rPr>
              <a:t>Enlightn</a:t>
            </a:r>
            <a:r>
              <a:rPr lang="en-IN" b="0" i="0" dirty="0">
                <a:solidFill>
                  <a:srgbClr val="000000"/>
                </a:solidFill>
                <a:effectLst/>
                <a:latin typeface="Calibri" panose="020F0502020204030204" pitchFamily="34" charset="0"/>
                <a:cs typeface="Calibri" panose="020F0502020204030204" pitchFamily="34" charset="0"/>
              </a:rPr>
              <a:t> - A static analysis vulnerability scanner for Laravel PHP applications</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7"/>
              </a:rPr>
              <a:t>Inquisition</a:t>
            </a:r>
            <a:r>
              <a:rPr lang="en-IN" b="0" i="0" dirty="0">
                <a:solidFill>
                  <a:srgbClr val="000000"/>
                </a:solidFill>
                <a:effectLst/>
                <a:latin typeface="Calibri" panose="020F0502020204030204" pitchFamily="34" charset="0"/>
                <a:cs typeface="Calibri" panose="020F0502020204030204" pitchFamily="34" charset="0"/>
              </a:rPr>
              <a:t> - A set of tools for convenient technical analysis of web applications built with Ruby and Ruby on Rails. Now you don’t need to set up and configure every single gem. Use Inquisition gem instead</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8"/>
              </a:rPr>
              <a:t>CodeSweep</a:t>
            </a:r>
            <a:r>
              <a:rPr lang="en-IN" b="0" i="0" dirty="0">
                <a:solidFill>
                  <a:srgbClr val="000000"/>
                </a:solidFill>
                <a:effectLst/>
                <a:latin typeface="Calibri" panose="020F0502020204030204" pitchFamily="34" charset="0"/>
                <a:cs typeface="Calibri" panose="020F0502020204030204" pitchFamily="34" charset="0"/>
              </a:rPr>
              <a:t> - Static Analysis tool for GitHub that’s free to use and can scan code on pull request. Support over 20 languages and </a:t>
            </a:r>
            <a:r>
              <a:rPr lang="en-IN" b="0" i="0" dirty="0" err="1">
                <a:solidFill>
                  <a:srgbClr val="000000"/>
                </a:solidFill>
                <a:effectLst/>
                <a:latin typeface="Calibri" panose="020F0502020204030204" pitchFamily="34" charset="0"/>
                <a:cs typeface="Calibri" panose="020F0502020204030204" pitchFamily="34" charset="0"/>
              </a:rPr>
              <a:t>IaC</a:t>
            </a:r>
            <a:r>
              <a:rPr lang="en-IN" b="0" i="0" dirty="0">
                <a:solidFill>
                  <a:srgbClr val="000000"/>
                </a:solidFill>
                <a:effectLst/>
                <a:latin typeface="Calibri" panose="020F0502020204030204" pitchFamily="34" charset="0"/>
                <a:cs typeface="Calibri" panose="020F0502020204030204" pitchFamily="34" charset="0"/>
              </a:rPr>
              <a:t> (docker, k8s). VS Code version can be found </a:t>
            </a:r>
            <a:r>
              <a:rPr lang="en-IN" b="0" i="0" u="none" strike="noStrike" dirty="0">
                <a:solidFill>
                  <a:srgbClr val="1D7BD7"/>
                </a:solidFill>
                <a:effectLst/>
                <a:latin typeface="Calibri" panose="020F0502020204030204" pitchFamily="34" charset="0"/>
                <a:cs typeface="Calibri" panose="020F0502020204030204" pitchFamily="34" charset="0"/>
                <a:hlinkClick r:id="rId9"/>
              </a:rPr>
              <a:t>here</a:t>
            </a:r>
            <a:endParaRPr lang="en-IN" b="0" i="0"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10"/>
              </a:rPr>
              <a:t>HCL AppScan on Cloud</a:t>
            </a:r>
            <a:r>
              <a:rPr lang="en-IN" b="0" i="0" dirty="0">
                <a:solidFill>
                  <a:srgbClr val="000000"/>
                </a:solidFill>
                <a:effectLst/>
                <a:latin typeface="Calibri" panose="020F0502020204030204" pitchFamily="34" charset="0"/>
                <a:cs typeface="Calibri" panose="020F0502020204030204" pitchFamily="34" charset="0"/>
              </a:rPr>
              <a:t> - SAST tool built as a service. The tool can perform traditional SAST, SCA and </a:t>
            </a:r>
            <a:r>
              <a:rPr lang="en-IN" b="0" i="0" dirty="0" err="1">
                <a:solidFill>
                  <a:srgbClr val="000000"/>
                </a:solidFill>
                <a:effectLst/>
                <a:latin typeface="Calibri" panose="020F0502020204030204" pitchFamily="34" charset="0"/>
                <a:cs typeface="Calibri" panose="020F0502020204030204" pitchFamily="34" charset="0"/>
              </a:rPr>
              <a:t>IaC</a:t>
            </a:r>
            <a:r>
              <a:rPr lang="en-IN" b="0" i="0" dirty="0">
                <a:solidFill>
                  <a:srgbClr val="000000"/>
                </a:solidFill>
                <a:effectLst/>
                <a:latin typeface="Calibri" panose="020F0502020204030204" pitchFamily="34" charset="0"/>
                <a:cs typeface="Calibri" panose="020F0502020204030204" pitchFamily="34" charset="0"/>
              </a:rPr>
              <a:t> scanning.</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11"/>
              </a:rPr>
              <a:t>Semgrep</a:t>
            </a:r>
            <a:r>
              <a:rPr lang="en-IN" b="0" i="0" dirty="0">
                <a:solidFill>
                  <a:srgbClr val="000000"/>
                </a:solidFill>
                <a:effectLst/>
                <a:latin typeface="Calibri" panose="020F0502020204030204" pitchFamily="34" charset="0"/>
                <a:cs typeface="Calibri" panose="020F0502020204030204" pitchFamily="34" charset="0"/>
              </a:rPr>
              <a:t> - Lightweight static analysis for many languages. Find bug variants with patterns that look like source code.</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12"/>
              </a:rPr>
              <a:t>Checkmarx SAST</a:t>
            </a:r>
            <a:r>
              <a:rPr lang="en-IN" b="0" i="0" dirty="0">
                <a:solidFill>
                  <a:srgbClr val="000000"/>
                </a:solidFill>
                <a:effectLst/>
                <a:latin typeface="Calibri" panose="020F0502020204030204" pitchFamily="34" charset="0"/>
                <a:cs typeface="Calibri" panose="020F0502020204030204" pitchFamily="34" charset="0"/>
              </a:rPr>
              <a:t> - A static analysis security vulnerability scanner</a:t>
            </a:r>
          </a:p>
          <a:p>
            <a:pPr marL="742950" lvl="1"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13"/>
              </a:rPr>
              <a:t>Fortify</a:t>
            </a:r>
            <a:r>
              <a:rPr lang="en-IN" b="0" i="0" dirty="0">
                <a:solidFill>
                  <a:srgbClr val="000000"/>
                </a:solidFill>
                <a:effectLst/>
                <a:latin typeface="Calibri" panose="020F0502020204030204" pitchFamily="34" charset="0"/>
                <a:cs typeface="Calibri" panose="020F0502020204030204" pitchFamily="34" charset="0"/>
              </a:rPr>
              <a:t>- A static analysis security vulnerability scanner</a:t>
            </a:r>
          </a:p>
          <a:p>
            <a:br>
              <a:rPr lang="en-IN" dirty="0"/>
            </a:br>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850844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463308"/>
          </a:xfrm>
          <a:prstGeom prst="rect">
            <a:avLst/>
          </a:prstGeom>
          <a:noFill/>
        </p:spPr>
        <p:txBody>
          <a:bodyPr wrap="square" rtlCol="0">
            <a:spAutoFit/>
          </a:bodyPr>
          <a:lstStyle/>
          <a:p>
            <a:pPr algn="l"/>
            <a:r>
              <a:rPr lang="en-IN" b="1" i="0" dirty="0" err="1">
                <a:solidFill>
                  <a:srgbClr val="000000"/>
                </a:solidFill>
                <a:effectLst/>
                <a:latin typeface="Calibri" panose="020F0502020204030204" pitchFamily="34" charset="0"/>
                <a:cs typeface="Calibri" panose="020F0502020204030204" pitchFamily="34" charset="0"/>
              </a:rPr>
              <a:t>IaC</a:t>
            </a:r>
            <a:r>
              <a:rPr lang="en-IN" b="1" i="0" dirty="0">
                <a:solidFill>
                  <a:srgbClr val="000000"/>
                </a:solidFill>
                <a:effectLst/>
                <a:latin typeface="Calibri" panose="020F0502020204030204" pitchFamily="34" charset="0"/>
                <a:cs typeface="Calibri" panose="020F0502020204030204" pitchFamily="34" charset="0"/>
              </a:rPr>
              <a:t> scanning:</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Checkov</a:t>
            </a:r>
            <a:r>
              <a:rPr lang="en-IN" b="0" i="0" dirty="0">
                <a:solidFill>
                  <a:srgbClr val="000000"/>
                </a:solidFill>
                <a:effectLst/>
                <a:latin typeface="Calibri" panose="020F0502020204030204" pitchFamily="34" charset="0"/>
                <a:cs typeface="Calibri" panose="020F0502020204030204" pitchFamily="34" charset="0"/>
              </a:rPr>
              <a:t> - Prevent cloud misconfigurations during build-time for Terraform, </a:t>
            </a:r>
            <a:r>
              <a:rPr lang="en-IN" b="0" i="0" dirty="0" err="1">
                <a:solidFill>
                  <a:srgbClr val="000000"/>
                </a:solidFill>
                <a:effectLst/>
                <a:latin typeface="Calibri" panose="020F0502020204030204" pitchFamily="34" charset="0"/>
                <a:cs typeface="Calibri" panose="020F0502020204030204" pitchFamily="34" charset="0"/>
              </a:rPr>
              <a:t>Cloudformation</a:t>
            </a:r>
            <a:r>
              <a:rPr lang="en-IN" b="0" i="0" dirty="0">
                <a:solidFill>
                  <a:srgbClr val="000000"/>
                </a:solidFill>
                <a:effectLst/>
                <a:latin typeface="Calibri" panose="020F0502020204030204" pitchFamily="34" charset="0"/>
                <a:cs typeface="Calibri" panose="020F0502020204030204" pitchFamily="34" charset="0"/>
              </a:rPr>
              <a:t>, Kubernetes, Serverless framework and other infrastructure-as-code-languages with </a:t>
            </a:r>
            <a:r>
              <a:rPr lang="en-IN" b="0" i="0" dirty="0" err="1">
                <a:solidFill>
                  <a:srgbClr val="000000"/>
                </a:solidFill>
                <a:effectLst/>
                <a:latin typeface="Calibri" panose="020F0502020204030204" pitchFamily="34" charset="0"/>
                <a:cs typeface="Calibri" panose="020F0502020204030204" pitchFamily="34" charset="0"/>
              </a:rPr>
              <a:t>Checkov</a:t>
            </a:r>
            <a:r>
              <a:rPr lang="en-IN" b="0" i="0" dirty="0">
                <a:solidFill>
                  <a:srgbClr val="000000"/>
                </a:solidFill>
                <a:effectLst/>
                <a:latin typeface="Calibri" panose="020F0502020204030204" pitchFamily="34" charset="0"/>
                <a:cs typeface="Calibri" panose="020F0502020204030204" pitchFamily="34" charset="0"/>
              </a:rPr>
              <a:t> by </a:t>
            </a:r>
            <a:r>
              <a:rPr lang="en-IN" b="0" i="0" dirty="0" err="1">
                <a:solidFill>
                  <a:srgbClr val="000000"/>
                </a:solidFill>
                <a:effectLst/>
                <a:latin typeface="Calibri" panose="020F0502020204030204" pitchFamily="34" charset="0"/>
                <a:cs typeface="Calibri" panose="020F0502020204030204" pitchFamily="34" charset="0"/>
              </a:rPr>
              <a:t>Bridgecrew</a:t>
            </a:r>
            <a:endParaRPr lang="en-IN"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3"/>
              </a:rPr>
              <a:t>ansible-lint</a:t>
            </a:r>
            <a:r>
              <a:rPr lang="en-IN" b="0" i="0" dirty="0">
                <a:solidFill>
                  <a:srgbClr val="000000"/>
                </a:solidFill>
                <a:effectLst/>
                <a:latin typeface="Calibri" panose="020F0502020204030204" pitchFamily="34" charset="0"/>
                <a:cs typeface="Calibri" panose="020F0502020204030204" pitchFamily="34" charset="0"/>
              </a:rPr>
              <a:t> - Best practices checker for Ansible</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4"/>
              </a:rPr>
              <a:t>puppet-lint</a:t>
            </a:r>
            <a:r>
              <a:rPr lang="en-IN" b="0" i="0" dirty="0">
                <a:solidFill>
                  <a:srgbClr val="000000"/>
                </a:solidFill>
                <a:effectLst/>
                <a:latin typeface="Calibri" panose="020F0502020204030204" pitchFamily="34" charset="0"/>
                <a:cs typeface="Calibri" panose="020F0502020204030204" pitchFamily="34" charset="0"/>
              </a:rPr>
              <a:t> - Check that your Puppet manifests conform to the style guide</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5"/>
              </a:rPr>
              <a:t>tfsec</a:t>
            </a:r>
            <a:r>
              <a:rPr lang="en-IN" b="0" i="0" dirty="0">
                <a:solidFill>
                  <a:srgbClr val="000000"/>
                </a:solidFill>
                <a:effectLst/>
                <a:latin typeface="Calibri" panose="020F0502020204030204" pitchFamily="34" charset="0"/>
                <a:cs typeface="Calibri" panose="020F0502020204030204" pitchFamily="34" charset="0"/>
              </a:rPr>
              <a:t> - Security scanner for your Terraform code</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6"/>
              </a:rPr>
              <a:t>terrascan</a:t>
            </a:r>
            <a:r>
              <a:rPr lang="en-IN" b="0" i="0" dirty="0">
                <a:solidFill>
                  <a:srgbClr val="000000"/>
                </a:solidFill>
                <a:effectLst/>
                <a:latin typeface="Calibri" panose="020F0502020204030204" pitchFamily="34" charset="0"/>
                <a:cs typeface="Calibri" panose="020F0502020204030204" pitchFamily="34" charset="0"/>
              </a:rPr>
              <a:t> - Detect compliance and security violations across Infrastructure as Code to mitigate risk before provisioning cloud native infrastructure</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7"/>
              </a:rPr>
              <a:t>tflint</a:t>
            </a:r>
            <a:r>
              <a:rPr lang="en-IN" b="0" i="0" dirty="0">
                <a:solidFill>
                  <a:srgbClr val="000000"/>
                </a:solidFill>
                <a:effectLst/>
                <a:latin typeface="Calibri" panose="020F0502020204030204" pitchFamily="34" charset="0"/>
                <a:cs typeface="Calibri" panose="020F0502020204030204" pitchFamily="34" charset="0"/>
              </a:rPr>
              <a:t> - A Pluggable Terraform Linter</a:t>
            </a:r>
          </a:p>
          <a:p>
            <a:pPr algn="l"/>
            <a:endParaRPr lang="en-IN" b="1" i="0" dirty="0">
              <a:solidFill>
                <a:srgbClr val="000000"/>
              </a:solidFill>
              <a:effectLst/>
              <a:latin typeface="Calibri" panose="020F0502020204030204" pitchFamily="34" charset="0"/>
              <a:cs typeface="Calibri" panose="020F0502020204030204" pitchFamily="34" charset="0"/>
            </a:endParaRPr>
          </a:p>
          <a:p>
            <a:pPr algn="l"/>
            <a:endParaRPr lang="en-IN" b="1" dirty="0">
              <a:solidFill>
                <a:srgbClr val="000000"/>
              </a:solidFill>
              <a:latin typeface="Calibri" panose="020F0502020204030204" pitchFamily="34" charset="0"/>
              <a:cs typeface="Calibri" panose="020F0502020204030204" pitchFamily="34" charset="0"/>
            </a:endParaRPr>
          </a:p>
          <a:p>
            <a:pPr algn="l"/>
            <a:r>
              <a:rPr lang="en-IN" b="1" i="0" dirty="0">
                <a:solidFill>
                  <a:srgbClr val="000000"/>
                </a:solidFill>
                <a:effectLst/>
                <a:latin typeface="Calibri" panose="020F0502020204030204" pitchFamily="34" charset="0"/>
                <a:cs typeface="Calibri" panose="020F0502020204030204" pitchFamily="34" charset="0"/>
                <a:hlinkClick r:id="rId8"/>
              </a:rPr>
              <a:t>https://owasp.org/www-community/controls/Static_Code_Analysis</a:t>
            </a:r>
            <a:endParaRPr lang="en-IN" b="1" i="0" dirty="0">
              <a:solidFill>
                <a:srgbClr val="000000"/>
              </a:solidFill>
              <a:effectLst/>
              <a:latin typeface="Calibri" panose="020F0502020204030204" pitchFamily="34" charset="0"/>
              <a:cs typeface="Calibri" panose="020F0502020204030204" pitchFamily="34" charset="0"/>
            </a:endParaRPr>
          </a:p>
          <a:p>
            <a:pPr algn="l"/>
            <a:endParaRPr lang="en-IN" b="1" dirty="0">
              <a:solidFill>
                <a:srgbClr val="000000"/>
              </a:solidFill>
              <a:latin typeface="Calibri" panose="020F0502020204030204" pitchFamily="34" charset="0"/>
              <a:cs typeface="Calibri" panose="020F0502020204030204" pitchFamily="34" charset="0"/>
            </a:endParaRPr>
          </a:p>
          <a:p>
            <a:pPr algn="l"/>
            <a:endParaRPr lang="en-IN" b="1" i="0" dirty="0">
              <a:solidFill>
                <a:srgbClr val="000000"/>
              </a:solidFill>
              <a:effectLst/>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Dynamic Application Security Testing (DAST)</a:t>
            </a:r>
          </a:p>
          <a:p>
            <a:pPr algn="l"/>
            <a:r>
              <a:rPr lang="en-IN" b="0" i="0" dirty="0">
                <a:solidFill>
                  <a:srgbClr val="000000"/>
                </a:solidFill>
                <a:effectLst/>
                <a:latin typeface="Calibri" panose="020F0502020204030204" pitchFamily="34" charset="0"/>
                <a:cs typeface="Calibri" panose="020F0502020204030204" pitchFamily="34" charset="0"/>
              </a:rPr>
              <a:t>DAST is a “Black-Box” testing, can find security vulnerabilities and weaknesses in a running application by injecting malicious payloads to identify potential flaws that allow for attacks like SQL injections or cross-site scripting (XSS), etc. DAST tools are especially helpful for detecting:</a:t>
            </a:r>
            <a:endParaRPr lang="en-IN" b="1" dirty="0">
              <a:solidFill>
                <a:srgbClr val="000000"/>
              </a:solidFill>
              <a:latin typeface="Calibri" panose="020F0502020204030204" pitchFamily="34" charset="0"/>
              <a:cs typeface="Calibri" panose="020F0502020204030204" pitchFamily="34" charset="0"/>
            </a:endParaRPr>
          </a:p>
          <a:p>
            <a:pPr algn="l"/>
            <a:endParaRPr lang="en-IN" b="1"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Input or output validation</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Authentication issues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Server configuration mistakes</a:t>
            </a:r>
          </a:p>
          <a:p>
            <a:pPr algn="l"/>
            <a:endParaRPr lang="en-IN"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1699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247864"/>
          </a:xfrm>
          <a:prstGeom prst="rect">
            <a:avLst/>
          </a:prstGeom>
          <a:noFill/>
        </p:spPr>
        <p:txBody>
          <a:bodyPr wrap="square" rtlCol="0">
            <a:spAutoFit/>
          </a:bodyPr>
          <a:lstStyle/>
          <a:p>
            <a:pPr algn="l"/>
            <a:r>
              <a:rPr lang="en-IN" sz="1600" b="0" i="0" dirty="0">
                <a:solidFill>
                  <a:srgbClr val="000000"/>
                </a:solidFill>
                <a:effectLst/>
                <a:latin typeface="Calibri" panose="020F0502020204030204" pitchFamily="34" charset="0"/>
                <a:cs typeface="Calibri" panose="020F0502020204030204" pitchFamily="34" charset="0"/>
              </a:rPr>
              <a:t>DAST tools allow for sophisticated scans on the client side and server side without needing the source code or the framework the application is built on. They usually require minimal user interactions once configured and can be run as part of a nightly scan. As more important DAST tools we can look at the following:</a:t>
            </a:r>
          </a:p>
          <a:p>
            <a:pPr algn="l"/>
            <a:endParaRPr lang="en-IN" sz="1600" dirty="0">
              <a:solidFill>
                <a:srgbClr val="000000"/>
              </a:solidFill>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Dynamic security scanner</a:t>
            </a:r>
          </a:p>
          <a:p>
            <a:pPr marL="285750" indent="-285750" algn="l">
              <a:buFont typeface="Arial" panose="020B0604020202020204" pitchFamily="34" charset="0"/>
              <a:buChar char="•"/>
            </a:pPr>
            <a:r>
              <a:rPr lang="en-IN" sz="1600" b="0" i="0" dirty="0" err="1">
                <a:solidFill>
                  <a:srgbClr val="000000"/>
                </a:solidFill>
                <a:effectLst/>
                <a:latin typeface="Calibri" panose="020F0502020204030204" pitchFamily="34" charset="0"/>
                <a:cs typeface="Calibri" panose="020F0502020204030204" pitchFamily="34" charset="0"/>
              </a:rPr>
              <a:t>Fuzzers</a:t>
            </a:r>
            <a:endParaRPr lang="en-IN" sz="1600"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Attack Proxies</a:t>
            </a:r>
          </a:p>
          <a:p>
            <a:pPr algn="l"/>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Tools</a:t>
            </a:r>
          </a:p>
          <a:p>
            <a:pPr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Open-source:</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2"/>
              </a:rPr>
              <a:t>ZED Attack Proxy</a:t>
            </a:r>
            <a:r>
              <a:rPr lang="en-IN" sz="1600" b="0" i="0" dirty="0">
                <a:solidFill>
                  <a:srgbClr val="000000"/>
                </a:solidFill>
                <a:effectLst/>
                <a:latin typeface="Calibri" panose="020F0502020204030204" pitchFamily="34" charset="0"/>
                <a:cs typeface="Calibri" panose="020F0502020204030204" pitchFamily="34" charset="0"/>
              </a:rPr>
              <a:t> - It is an open source tool which is offered by OWASP for performing security testing</a:t>
            </a:r>
          </a:p>
          <a:p>
            <a:pPr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Commercial:</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3"/>
              </a:rPr>
              <a:t>Acunetix</a:t>
            </a:r>
            <a:r>
              <a:rPr lang="en-IN" sz="1600" b="0" i="0" dirty="0">
                <a:solidFill>
                  <a:srgbClr val="000000"/>
                </a:solidFill>
                <a:effectLst/>
                <a:latin typeface="Calibri" panose="020F0502020204030204" pitchFamily="34" charset="0"/>
                <a:cs typeface="Calibri" panose="020F0502020204030204" pitchFamily="34" charset="0"/>
              </a:rPr>
              <a:t> - An automatic web security testing scanner that accurately scans and audits all web applications, including HTML5, JavaScript and Single Page applications (SPAs)</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4"/>
              </a:rPr>
              <a:t>Netsparker</a:t>
            </a:r>
            <a:r>
              <a:rPr lang="en-IN" sz="1600" b="0" i="0" dirty="0">
                <a:solidFill>
                  <a:srgbClr val="000000"/>
                </a:solidFill>
                <a:effectLst/>
                <a:latin typeface="Calibri" panose="020F0502020204030204" pitchFamily="34" charset="0"/>
                <a:cs typeface="Calibri" panose="020F0502020204030204" pitchFamily="34" charset="0"/>
              </a:rPr>
              <a:t> - It can identify vulnerabilities in all types of modern web applications, regardless of the underlying architecture or platform</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5"/>
              </a:rPr>
              <a:t>InsightAppSec (AppSpider)</a:t>
            </a:r>
            <a:r>
              <a:rPr lang="en-IN" sz="1600" b="0" i="0" dirty="0">
                <a:solidFill>
                  <a:srgbClr val="000000"/>
                </a:solidFill>
                <a:effectLst/>
                <a:latin typeface="Calibri" panose="020F0502020204030204" pitchFamily="34" charset="0"/>
                <a:cs typeface="Calibri" panose="020F0502020204030204" pitchFamily="34" charset="0"/>
              </a:rPr>
              <a:t> - Application security testing for the modern web</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6"/>
              </a:rPr>
              <a:t>Veracode Dynamic Analysis</a:t>
            </a:r>
            <a:r>
              <a:rPr lang="en-IN" sz="1600" b="0" i="0" dirty="0">
                <a:solidFill>
                  <a:srgbClr val="000000"/>
                </a:solidFill>
                <a:effectLst/>
                <a:latin typeface="Calibri" panose="020F0502020204030204" pitchFamily="34" charset="0"/>
                <a:cs typeface="Calibri" panose="020F0502020204030204" pitchFamily="34" charset="0"/>
              </a:rPr>
              <a:t> - Veracode Dynamic Analysis helps companies scan their web applications for exploitable vulnerabilities at scale</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7"/>
              </a:rPr>
              <a:t>Burp Suite</a:t>
            </a:r>
            <a:r>
              <a:rPr lang="en-IN" sz="1600" b="0" i="0" dirty="0">
                <a:solidFill>
                  <a:srgbClr val="000000"/>
                </a:solidFill>
                <a:effectLst/>
                <a:latin typeface="Calibri" panose="020F0502020204030204" pitchFamily="34" charset="0"/>
                <a:cs typeface="Calibri" panose="020F0502020204030204" pitchFamily="34" charset="0"/>
              </a:rPr>
              <a:t> is an integrated platform for performing security testing of web applications. Its various tools work seamlessly together to support the entire testing process, from initial mapping and analysis of an application’s attack surface, through to finding and exploiting security vulnerabilities.</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8"/>
              </a:rPr>
              <a:t>HCL AppScan on Cloud</a:t>
            </a:r>
            <a:r>
              <a:rPr lang="en-IN" sz="1600" b="0" i="0" dirty="0">
                <a:solidFill>
                  <a:srgbClr val="000000"/>
                </a:solidFill>
                <a:effectLst/>
                <a:latin typeface="Calibri" panose="020F0502020204030204" pitchFamily="34" charset="0"/>
                <a:cs typeface="Calibri" panose="020F0502020204030204" pitchFamily="34" charset="0"/>
              </a:rPr>
              <a:t> - DAST tool built as a service. It can scan both public and </a:t>
            </a:r>
            <a:r>
              <a:rPr lang="en-IN" sz="1600" b="0" i="0" dirty="0" err="1">
                <a:solidFill>
                  <a:srgbClr val="000000"/>
                </a:solidFill>
                <a:effectLst/>
                <a:latin typeface="Calibri" panose="020F0502020204030204" pitchFamily="34" charset="0"/>
                <a:cs typeface="Calibri" panose="020F0502020204030204" pitchFamily="34" charset="0"/>
              </a:rPr>
              <a:t>privatly</a:t>
            </a:r>
            <a:r>
              <a:rPr lang="en-IN" sz="1600" b="0" i="0" dirty="0">
                <a:solidFill>
                  <a:srgbClr val="000000"/>
                </a:solidFill>
                <a:effectLst/>
                <a:latin typeface="Calibri" panose="020F0502020204030204" pitchFamily="34" charset="0"/>
                <a:cs typeface="Calibri" panose="020F0502020204030204" pitchFamily="34" charset="0"/>
              </a:rPr>
              <a:t> hosted application. Can explore and test modern web applications, leverage manually recorded steps and handle complex login scenarios.</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9"/>
              </a:rPr>
              <a:t>Nuclei</a:t>
            </a:r>
            <a:r>
              <a:rPr lang="en-IN" sz="1600" b="0" i="0" dirty="0">
                <a:solidFill>
                  <a:srgbClr val="000000"/>
                </a:solidFill>
                <a:effectLst/>
                <a:latin typeface="Calibri" panose="020F0502020204030204" pitchFamily="34" charset="0"/>
                <a:cs typeface="Calibri" panose="020F0502020204030204" pitchFamily="34" charset="0"/>
              </a:rPr>
              <a:t> - Fast and customisable vulnerability scanner based on simple YAML based DSL.</a:t>
            </a:r>
          </a:p>
          <a:p>
            <a:pPr algn="l"/>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727977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247864"/>
          </a:xfrm>
          <a:prstGeom prst="rect">
            <a:avLst/>
          </a:prstGeom>
          <a:noFill/>
        </p:spPr>
        <p:txBody>
          <a:bodyPr wrap="square" rtlCol="0">
            <a:spAutoFit/>
          </a:bodyPr>
          <a:lstStyle/>
          <a:p>
            <a:r>
              <a:rPr lang="en-IN" sz="1600" b="1" i="0" dirty="0">
                <a:solidFill>
                  <a:srgbClr val="000000"/>
                </a:solidFill>
                <a:effectLst/>
                <a:latin typeface="Calibri" panose="020F0502020204030204" pitchFamily="34" charset="0"/>
                <a:cs typeface="Calibri" panose="020F0502020204030204" pitchFamily="34" charset="0"/>
              </a:rPr>
              <a:t>References</a:t>
            </a:r>
          </a:p>
          <a:p>
            <a:pPr marL="285750" indent="-285750" algn="l">
              <a:buFont typeface="Arial" panose="020B0604020202020204" pitchFamily="34" charset="0"/>
              <a:buChar char="•"/>
            </a:pPr>
            <a:r>
              <a:rPr lang="en-IN" sz="1600" b="0" i="0" u="sng" dirty="0">
                <a:solidFill>
                  <a:srgbClr val="2B88E2"/>
                </a:solidFill>
                <a:effectLst/>
                <a:latin typeface="Calibri" panose="020F0502020204030204" pitchFamily="34" charset="0"/>
                <a:cs typeface="Calibri" panose="020F0502020204030204" pitchFamily="34" charset="0"/>
                <a:hlinkClick r:id="rId2"/>
              </a:rPr>
              <a:t>OWASP - Vulnerability Scanning Tools</a:t>
            </a:r>
            <a:endParaRPr lang="en-IN" sz="1600"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3"/>
              </a:rPr>
              <a:t>RAPID7 - Dynamic Application Security Testing</a:t>
            </a:r>
            <a:endParaRPr lang="en-IN" sz="1600" b="0" i="0" dirty="0">
              <a:solidFill>
                <a:srgbClr val="000000"/>
              </a:solidFill>
              <a:effectLst/>
              <a:latin typeface="Calibri" panose="020F0502020204030204" pitchFamily="34" charset="0"/>
              <a:cs typeface="Calibri" panose="020F0502020204030204" pitchFamily="34" charset="0"/>
            </a:endParaRPr>
          </a:p>
          <a:p>
            <a:pPr algn="l"/>
            <a:endParaRPr lang="en-IN" sz="1600" b="1" i="0" dirty="0">
              <a:solidFill>
                <a:srgbClr val="000000"/>
              </a:solidFill>
              <a:effectLst/>
              <a:latin typeface="Calibri" panose="020F0502020204030204" pitchFamily="34" charset="0"/>
              <a:cs typeface="Calibri" panose="020F0502020204030204" pitchFamily="34" charset="0"/>
              <a:hlinkClick r:id="rId2"/>
            </a:endParaRPr>
          </a:p>
          <a:p>
            <a:pPr algn="l"/>
            <a:r>
              <a:rPr lang="en-IN" sz="1600" b="1" i="0" dirty="0">
                <a:solidFill>
                  <a:srgbClr val="000000"/>
                </a:solidFill>
                <a:effectLst/>
                <a:latin typeface="Calibri" panose="020F0502020204030204" pitchFamily="34" charset="0"/>
                <a:cs typeface="Calibri" panose="020F0502020204030204" pitchFamily="34" charset="0"/>
                <a:hlinkClick r:id="rId2"/>
              </a:rPr>
              <a:t>https://owasp.org/www-community/Vulnerability_Scanning_Tools</a:t>
            </a:r>
            <a:endParaRPr lang="en-IN" sz="1600" b="1" i="0" dirty="0">
              <a:solidFill>
                <a:srgbClr val="000000"/>
              </a:solidFill>
              <a:effectLst/>
              <a:latin typeface="Calibri" panose="020F0502020204030204" pitchFamily="34" charset="0"/>
              <a:cs typeface="Calibri" panose="020F0502020204030204" pitchFamily="34" charset="0"/>
            </a:endParaRPr>
          </a:p>
          <a:p>
            <a:pPr algn="l"/>
            <a:r>
              <a:rPr lang="en-IN" sz="1600" b="1" i="0" dirty="0">
                <a:solidFill>
                  <a:srgbClr val="000000"/>
                </a:solidFill>
                <a:effectLst/>
                <a:latin typeface="Calibri" panose="020F0502020204030204" pitchFamily="34" charset="0"/>
                <a:cs typeface="Calibri" panose="020F0502020204030204" pitchFamily="34" charset="0"/>
                <a:hlinkClick r:id="rId3"/>
              </a:rPr>
              <a:t>https://www.rapid7.com/fundamentals/dast/</a:t>
            </a:r>
            <a:endParaRPr lang="en-IN" sz="1600" b="1" dirty="0">
              <a:solidFill>
                <a:srgbClr val="000000"/>
              </a:solidFill>
              <a:latin typeface="Calibri" panose="020F0502020204030204" pitchFamily="34" charset="0"/>
              <a:cs typeface="Calibri" panose="020F0502020204030204" pitchFamily="34" charset="0"/>
            </a:endParaRPr>
          </a:p>
          <a:p>
            <a:pPr algn="l"/>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Interactive Application Security Testing(IAST)</a:t>
            </a:r>
          </a:p>
          <a:p>
            <a:pPr algn="l"/>
            <a:r>
              <a:rPr lang="en-IN" sz="1600" b="1" i="0" dirty="0">
                <a:solidFill>
                  <a:srgbClr val="000000"/>
                </a:solidFill>
                <a:effectLst/>
                <a:latin typeface="Calibri" panose="020F0502020204030204" pitchFamily="34" charset="0"/>
                <a:cs typeface="Calibri" panose="020F0502020204030204" pitchFamily="34" charset="0"/>
              </a:rPr>
              <a:t>IAST (interactive application security testing)</a:t>
            </a:r>
            <a:r>
              <a:rPr lang="en-IN" sz="1600" b="0" i="0" dirty="0">
                <a:solidFill>
                  <a:srgbClr val="000000"/>
                </a:solidFill>
                <a:effectLst/>
                <a:latin typeface="Calibri" panose="020F0502020204030204" pitchFamily="34" charset="0"/>
                <a:cs typeface="Calibri" panose="020F0502020204030204" pitchFamily="34" charset="0"/>
              </a:rPr>
              <a:t> is an application security testing method that tests the application while the app is run by an automated test, human tester, or any activity “interacting” with the application functionality.</a:t>
            </a:r>
          </a:p>
          <a:p>
            <a:pPr algn="l"/>
            <a:endParaRPr lang="en-IN" sz="1600" dirty="0">
              <a:solidFill>
                <a:srgbClr val="000000"/>
              </a:solidFill>
              <a:latin typeface="Calibri" panose="020F0502020204030204" pitchFamily="34" charset="0"/>
              <a:cs typeface="Calibri" panose="020F0502020204030204" pitchFamily="34" charset="0"/>
            </a:endParaRPr>
          </a:p>
          <a:p>
            <a:pPr algn="l"/>
            <a:r>
              <a:rPr lang="en-IN" sz="1600" b="0" i="0" dirty="0">
                <a:solidFill>
                  <a:srgbClr val="000000"/>
                </a:solidFill>
                <a:effectLst/>
                <a:latin typeface="Calibri" panose="020F0502020204030204" pitchFamily="34" charset="0"/>
                <a:cs typeface="Calibri" panose="020F0502020204030204" pitchFamily="34" charset="0"/>
              </a:rPr>
              <a:t>The core of an IAST tool is sensor modules, software libraries included in the application code. These sensor modules keep track of application </a:t>
            </a:r>
            <a:r>
              <a:rPr lang="en-IN" sz="1600" b="0" i="0" dirty="0" err="1">
                <a:solidFill>
                  <a:srgbClr val="000000"/>
                </a:solidFill>
                <a:effectLst/>
                <a:latin typeface="Calibri" panose="020F0502020204030204" pitchFamily="34" charset="0"/>
                <a:cs typeface="Calibri" panose="020F0502020204030204" pitchFamily="34" charset="0"/>
              </a:rPr>
              <a:t>behavior</a:t>
            </a:r>
            <a:r>
              <a:rPr lang="en-IN" sz="1600" b="0" i="0" dirty="0">
                <a:solidFill>
                  <a:srgbClr val="000000"/>
                </a:solidFill>
                <a:effectLst/>
                <a:latin typeface="Calibri" panose="020F0502020204030204" pitchFamily="34" charset="0"/>
                <a:cs typeface="Calibri" panose="020F0502020204030204" pitchFamily="34" charset="0"/>
              </a:rPr>
              <a:t> while the interactive tests are running. If a vulnerability is detected, an alert will be sent.</a:t>
            </a:r>
          </a:p>
          <a:p>
            <a:pPr algn="l"/>
            <a:endParaRPr lang="en-IN" sz="1600" dirty="0">
              <a:solidFill>
                <a:srgbClr val="000000"/>
              </a:solidFill>
              <a:latin typeface="Calibri" panose="020F0502020204030204" pitchFamily="34" charset="0"/>
              <a:cs typeface="Calibri" panose="020F0502020204030204" pitchFamily="34" charset="0"/>
            </a:endParaRPr>
          </a:p>
          <a:p>
            <a:pPr algn="l"/>
            <a:r>
              <a:rPr lang="en-IN" sz="1600" b="0" i="0" dirty="0">
                <a:solidFill>
                  <a:srgbClr val="000000"/>
                </a:solidFill>
                <a:effectLst/>
                <a:latin typeface="Calibri" panose="020F0502020204030204" pitchFamily="34" charset="0"/>
                <a:cs typeface="Calibri" panose="020F0502020204030204" pitchFamily="34" charset="0"/>
              </a:rPr>
              <a:t>The process and feedback are done in real time in your integrated development environment (IDE), continuous integration (CI) environment, or quality assurance, or while in production. The sensors have access to:</a:t>
            </a:r>
          </a:p>
          <a:p>
            <a:pPr algn="l"/>
            <a:endParaRPr lang="en-IN" sz="1600" dirty="0">
              <a:solidFill>
                <a:srgbClr val="000000"/>
              </a:solidFill>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Entire code</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Dataflow and control flow</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System configuration data</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Web components</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Back-end connection data</a:t>
            </a:r>
          </a:p>
          <a:p>
            <a:pPr algn="l"/>
            <a:endParaRPr lang="en-IN" sz="1600" b="1" i="0" dirty="0">
              <a:solidFill>
                <a:srgbClr val="000000"/>
              </a:solidFill>
              <a:effectLst/>
              <a:latin typeface="Calibri" panose="020F0502020204030204" pitchFamily="34" charset="0"/>
              <a:cs typeface="Calibri" panose="020F0502020204030204" pitchFamily="34" charset="0"/>
            </a:endParaRPr>
          </a:p>
          <a:p>
            <a:pPr algn="l"/>
            <a:r>
              <a:rPr lang="en-IN" sz="1600" b="0" i="0" dirty="0">
                <a:solidFill>
                  <a:srgbClr val="000000"/>
                </a:solidFill>
                <a:effectLst/>
                <a:latin typeface="Calibri" panose="020F0502020204030204" pitchFamily="34" charset="0"/>
                <a:cs typeface="Calibri" panose="020F0502020204030204" pitchFamily="34" charset="0"/>
              </a:rPr>
              <a:t>Examples of such vulnerabilities could be hardcoding API keys in cleartext, not sanitizing your users inputs, or using connections without SSL encryption.</a:t>
            </a:r>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355201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7109639"/>
          </a:xfrm>
          <a:prstGeom prst="rect">
            <a:avLst/>
          </a:prstGeom>
          <a:noFill/>
        </p:spPr>
        <p:txBody>
          <a:bodyPr wrap="square" rtlCol="0">
            <a:spAutoFit/>
          </a:bodyPr>
          <a:lstStyle/>
          <a:p>
            <a:r>
              <a:rPr lang="en-IN" sz="1600" b="1" i="0" dirty="0">
                <a:solidFill>
                  <a:srgbClr val="000000"/>
                </a:solidFill>
                <a:effectLst/>
                <a:latin typeface="Calibri" panose="020F0502020204030204" pitchFamily="34" charset="0"/>
                <a:cs typeface="Calibri" panose="020F0502020204030204" pitchFamily="34" charset="0"/>
              </a:rPr>
              <a:t>IAST vs SAST</a:t>
            </a:r>
          </a:p>
          <a:p>
            <a:r>
              <a:rPr lang="en-IN" sz="1600" b="1" i="0" dirty="0">
                <a:solidFill>
                  <a:srgbClr val="000000"/>
                </a:solidFill>
                <a:effectLst/>
                <a:latin typeface="Calibri" panose="020F0502020204030204" pitchFamily="34" charset="0"/>
                <a:cs typeface="Calibri" panose="020F0502020204030204" pitchFamily="34" charset="0"/>
              </a:rPr>
              <a:t>Static Application Security Testing</a:t>
            </a:r>
            <a:r>
              <a:rPr lang="en-IN" sz="1600" b="0" i="0" dirty="0">
                <a:solidFill>
                  <a:srgbClr val="000000"/>
                </a:solidFill>
                <a:effectLst/>
                <a:latin typeface="Calibri" panose="020F0502020204030204" pitchFamily="34" charset="0"/>
                <a:cs typeface="Calibri" panose="020F0502020204030204" pitchFamily="34" charset="0"/>
              </a:rPr>
              <a:t> method examine source code in a non-runtime environment early in the SDLC. </a:t>
            </a:r>
          </a:p>
          <a:p>
            <a:r>
              <a:rPr lang="en-IN" sz="1600" b="0" i="0" dirty="0">
                <a:solidFill>
                  <a:srgbClr val="000000"/>
                </a:solidFill>
                <a:effectLst/>
                <a:latin typeface="Calibri" panose="020F0502020204030204" pitchFamily="34" charset="0"/>
                <a:cs typeface="Calibri" panose="020F0502020204030204" pitchFamily="34" charset="0"/>
              </a:rPr>
              <a:t>They look for suspicious code patterns that indicate security risks. Even though they are easy to deploy, SASTs throw too many false positives because SASTs do not take into account the presence of other security countermeasures, and they lack visibility during runtime. SAST tools normally run inside the IDE as part of the compilation phase, and introduce delays as the scan process takes time to finish. IASTs are more flexible than SASTs, because they are applicable in production runtime environments (SASTs require direct access to the source code).</a:t>
            </a:r>
            <a:endParaRPr lang="en-IN" sz="1600" dirty="0">
              <a:solidFill>
                <a:srgbClr val="000000"/>
              </a:solidFill>
              <a:latin typeface="Calibri" panose="020F0502020204030204" pitchFamily="34" charset="0"/>
              <a:cs typeface="Calibri" panose="020F0502020204030204" pitchFamily="34" charset="0"/>
            </a:endParaRPr>
          </a:p>
          <a:p>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IAST vs DAST</a:t>
            </a:r>
          </a:p>
          <a:p>
            <a:r>
              <a:rPr lang="en-IN" sz="1600" b="1" i="0" dirty="0">
                <a:solidFill>
                  <a:srgbClr val="000000"/>
                </a:solidFill>
                <a:effectLst/>
                <a:latin typeface="Calibri" panose="020F0502020204030204" pitchFamily="34" charset="0"/>
                <a:cs typeface="Calibri" panose="020F0502020204030204" pitchFamily="34" charset="0"/>
              </a:rPr>
              <a:t>Dynamic Application Security Testing</a:t>
            </a:r>
            <a:r>
              <a:rPr lang="en-IN" sz="1600" b="0" i="0" dirty="0">
                <a:solidFill>
                  <a:srgbClr val="000000"/>
                </a:solidFill>
                <a:effectLst/>
                <a:latin typeface="Calibri" panose="020F0502020204030204" pitchFamily="34" charset="0"/>
                <a:cs typeface="Calibri" panose="020F0502020204030204" pitchFamily="34" charset="0"/>
              </a:rPr>
              <a:t> method is works like a black-box scanner that executes requests against the application to find security issues. DASTs look at the applications from the exterior and determine the presence of risks by looking at the response (including body and headers) of the server to a battery of tests, but DASTs have no visibility of the internal workings of the app. Furthermore, DAST tests are hard to automate, because DASTs must be operated by experienced </a:t>
            </a:r>
            <a:r>
              <a:rPr lang="en-IN" sz="1600" b="0" i="0" dirty="0" err="1">
                <a:solidFill>
                  <a:srgbClr val="000000"/>
                </a:solidFill>
                <a:effectLst/>
                <a:latin typeface="Calibri" panose="020F0502020204030204" pitchFamily="34" charset="0"/>
                <a:cs typeface="Calibri" panose="020F0502020204030204" pitchFamily="34" charset="0"/>
              </a:rPr>
              <a:t>appsec</a:t>
            </a:r>
            <a:r>
              <a:rPr lang="en-IN" sz="1600" b="0" i="0" dirty="0">
                <a:solidFill>
                  <a:srgbClr val="000000"/>
                </a:solidFill>
                <a:effectLst/>
                <a:latin typeface="Calibri" panose="020F0502020204030204" pitchFamily="34" charset="0"/>
                <a:cs typeface="Calibri" panose="020F0502020204030204" pitchFamily="34" charset="0"/>
              </a:rPr>
              <a:t> teams, such as penetration testers, to be truly useful. Forrester estimates that the duration of a DAST scan can take around 5 to 7 days, while testing with IAST is a real-time (zero minutes) operation.</a:t>
            </a:r>
            <a:endParaRPr lang="en-IN" sz="1600" b="1" dirty="0">
              <a:solidFill>
                <a:srgbClr val="000000"/>
              </a:solidFill>
              <a:latin typeface="Calibri" panose="020F0502020204030204" pitchFamily="34" charset="0"/>
              <a:cs typeface="Calibri" panose="020F0502020204030204" pitchFamily="34" charset="0"/>
            </a:endParaRPr>
          </a:p>
          <a:p>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Tools</a:t>
            </a:r>
          </a:p>
          <a:p>
            <a:pPr marL="285750" indent="-285750"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2"/>
              </a:rPr>
              <a:t>Contrast Community Edition (CE)</a:t>
            </a:r>
            <a:endParaRPr lang="en-IN" sz="1400"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3"/>
              </a:rPr>
              <a:t>Checkmarx Interactive Application Security Testing(CxIAST)</a:t>
            </a:r>
            <a:endParaRPr lang="en-IN" sz="1400"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4"/>
              </a:rPr>
              <a:t>Seeker Interactive Application Security Testing</a:t>
            </a:r>
            <a:endParaRPr lang="en-IN" sz="1400" b="0" i="0" dirty="0">
              <a:solidFill>
                <a:srgbClr val="000000"/>
              </a:solidFill>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5"/>
              </a:rPr>
              <a:t>HCL AppScan on Cloud</a:t>
            </a:r>
            <a:endParaRPr lang="en-IN" sz="1400" b="0" i="0" dirty="0">
              <a:solidFill>
                <a:srgbClr val="000000"/>
              </a:solidFill>
              <a:effectLst/>
              <a:latin typeface="Calibri" panose="020F0502020204030204" pitchFamily="34" charset="0"/>
              <a:cs typeface="Calibri" panose="020F0502020204030204" pitchFamily="34" charset="0"/>
            </a:endParaRPr>
          </a:p>
          <a:p>
            <a:endParaRPr lang="en-IN" sz="1600" b="1" i="0" dirty="0">
              <a:solidFill>
                <a:srgbClr val="000000"/>
              </a:solidFill>
              <a:effectLst/>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rPr>
              <a:t>References</a:t>
            </a: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6"/>
              </a:rPr>
              <a:t>Veracode - IAST</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7"/>
              </a:rPr>
              <a:t>OWASP - Free for Open Source Application Security Tools</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8"/>
              </a:rPr>
              <a:t>Hdivsecurity - IAST</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9"/>
              </a:rPr>
              <a:t>Contrastsecurity - IAST</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10"/>
              </a:rPr>
              <a:t>Synk - IAST</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11"/>
              </a:rPr>
              <a:t>Acunetix - IAST</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12"/>
              </a:rPr>
              <a:t>Contrast - Why the difference sast, dast, and iast mastters</a:t>
            </a:r>
            <a:endParaRPr lang="en-IN" sz="1400" b="0" i="0"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sz="1400" b="0" i="0" u="none" strike="noStrike" dirty="0">
                <a:solidFill>
                  <a:srgbClr val="1D7BD7"/>
                </a:solidFill>
                <a:effectLst/>
                <a:latin typeface="Calibri" panose="020F0502020204030204" pitchFamily="34" charset="0"/>
                <a:cs typeface="Calibri" panose="020F0502020204030204" pitchFamily="34" charset="0"/>
                <a:hlinkClick r:id="rId13"/>
              </a:rPr>
              <a:t>Esecurityplanet - Application security vendors</a:t>
            </a:r>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80985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1" y="21771"/>
            <a:ext cx="12170229" cy="6740307"/>
          </a:xfrm>
          <a:prstGeom prst="rect">
            <a:avLst/>
          </a:prstGeom>
          <a:noFill/>
        </p:spPr>
        <p:txBody>
          <a:bodyPr wrap="square" rtlCol="0">
            <a:spAutoFit/>
          </a:bodyPr>
          <a:lstStyle/>
          <a:p>
            <a:r>
              <a:rPr lang="en-IN" b="0" i="0" dirty="0">
                <a:solidFill>
                  <a:srgbClr val="000000"/>
                </a:solidFill>
                <a:effectLst/>
                <a:latin typeface="Calibri" panose="020F0502020204030204" pitchFamily="34" charset="0"/>
                <a:cs typeface="Calibri" panose="020F0502020204030204" pitchFamily="34" charset="0"/>
              </a:rPr>
              <a:t>By repeating these steps for all assets, a list of threats will be produced.</a:t>
            </a:r>
          </a:p>
          <a:p>
            <a:endParaRPr lang="en-IN" dirty="0">
              <a:solidFill>
                <a:srgbClr val="000000"/>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Attacker-centric Approach</a:t>
            </a:r>
            <a:r>
              <a:rPr lang="en-IN" b="0" i="0" dirty="0">
                <a:solidFill>
                  <a:srgbClr val="000000"/>
                </a:solidFill>
                <a:effectLst/>
                <a:latin typeface="Calibri" panose="020F0502020204030204" pitchFamily="34" charset="0"/>
                <a:cs typeface="Calibri" panose="020F0502020204030204" pitchFamily="34" charset="0"/>
              </a:rPr>
              <a:t>:</a:t>
            </a:r>
          </a:p>
          <a:p>
            <a:r>
              <a:rPr lang="en-IN" b="0" i="0" dirty="0">
                <a:solidFill>
                  <a:srgbClr val="000000"/>
                </a:solidFill>
                <a:effectLst/>
                <a:latin typeface="Calibri" panose="020F0502020204030204" pitchFamily="34" charset="0"/>
                <a:cs typeface="Calibri" panose="020F0502020204030204" pitchFamily="34" charset="0"/>
              </a:rPr>
              <a:t>Staring threat </a:t>
            </a:r>
            <a:r>
              <a:rPr lang="en-IN" b="0" i="0" dirty="0" err="1">
                <a:solidFill>
                  <a:srgbClr val="000000"/>
                </a:solidFill>
                <a:effectLst/>
                <a:latin typeface="Calibri" panose="020F0502020204030204" pitchFamily="34" charset="0"/>
                <a:cs typeface="Calibri" panose="020F0502020204030204" pitchFamily="34" charset="0"/>
              </a:rPr>
              <a:t>modeling</a:t>
            </a:r>
            <a:r>
              <a:rPr lang="en-IN" b="0" i="0" dirty="0">
                <a:solidFill>
                  <a:srgbClr val="000000"/>
                </a:solidFill>
                <a:effectLst/>
                <a:latin typeface="Calibri" panose="020F0502020204030204" pitchFamily="34" charset="0"/>
                <a:cs typeface="Calibri" panose="020F0502020204030204" pitchFamily="34" charset="0"/>
              </a:rPr>
              <a:t> from an attacker perspective. So the producing steps are as follows:</a:t>
            </a:r>
            <a:endParaRPr lang="en-IN" dirty="0">
              <a:solidFill>
                <a:srgbClr val="000000"/>
              </a:solidFill>
              <a:latin typeface="Calibri" panose="020F0502020204030204" pitchFamily="34" charset="0"/>
              <a:cs typeface="Calibri" panose="020F0502020204030204" pitchFamily="34" charset="0"/>
            </a:endParaRPr>
          </a:p>
          <a:p>
            <a:pPr marL="342900"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Create a list of threat actors</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Motive</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Means</a:t>
            </a:r>
          </a:p>
          <a:p>
            <a:pPr marL="742950" lvl="1" indent="-285750">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Opportunity</a:t>
            </a:r>
          </a:p>
          <a:p>
            <a:pPr marL="342900"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Create a list of threats</a:t>
            </a:r>
          </a:p>
          <a:p>
            <a:endParaRPr lang="en-IN" b="0" i="0" dirty="0">
              <a:solidFill>
                <a:srgbClr val="000000"/>
              </a:solidFill>
              <a:effectLst/>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Application-centric Approach</a:t>
            </a:r>
            <a:r>
              <a:rPr lang="en-IN" b="0" i="0" dirty="0">
                <a:solidFill>
                  <a:srgbClr val="000000"/>
                </a:solidFill>
                <a:effectLst/>
                <a:latin typeface="Calibri" panose="020F0502020204030204" pitchFamily="34" charset="0"/>
                <a:cs typeface="Calibri" panose="020F0502020204030204" pitchFamily="34" charset="0"/>
              </a:rPr>
              <a:t>: </a:t>
            </a:r>
            <a:endParaRPr lang="en-IN" dirty="0">
              <a:solidFill>
                <a:srgbClr val="000000"/>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This one starts with visualizing the application instead of thinking about the risks or attacks first. So the producing steps are as follows:</a:t>
            </a:r>
          </a:p>
          <a:p>
            <a:pPr marL="342900"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Draw a diagram of the application</a:t>
            </a:r>
          </a:p>
          <a:p>
            <a:pPr marL="342900" indent="-342900">
              <a:buFont typeface="+mj-lt"/>
              <a:buAutoNum type="arabicPeriod"/>
            </a:pPr>
            <a:r>
              <a:rPr lang="en-IN" b="0" i="0" dirty="0">
                <a:solidFill>
                  <a:srgbClr val="000000"/>
                </a:solidFill>
                <a:effectLst/>
                <a:latin typeface="Calibri" panose="020F0502020204030204" pitchFamily="34" charset="0"/>
                <a:cs typeface="Calibri" panose="020F0502020204030204" pitchFamily="34" charset="0"/>
              </a:rPr>
              <a:t>List threats for each element</a:t>
            </a:r>
            <a:endParaRPr lang="en-IN" dirty="0">
              <a:solidFill>
                <a:srgbClr val="000000"/>
              </a:solidFill>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STRIDE:</a:t>
            </a:r>
          </a:p>
          <a:p>
            <a:pPr lvl="2"/>
            <a:r>
              <a:rPr lang="en-IN" b="0" i="0" dirty="0">
                <a:solidFill>
                  <a:srgbClr val="000000"/>
                </a:solidFill>
                <a:effectLst/>
                <a:highlight>
                  <a:srgbClr val="FFFFFF"/>
                </a:highlight>
                <a:latin typeface="Calibri" panose="020F0502020204030204" pitchFamily="34" charset="0"/>
                <a:cs typeface="Calibri" panose="020F0502020204030204" pitchFamily="34" charset="0"/>
              </a:rPr>
              <a:t>Identifying threats based on the following categories: Spoofing, Tampering, Repudiation, Information Disclosure, Denial of Service, and Elevation of Privilege</a:t>
            </a:r>
            <a:endParaRPr lang="en-IN" b="0" i="0" dirty="0">
              <a:solidFill>
                <a:srgbClr val="000000"/>
              </a:solidFill>
              <a:effectLst/>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DREAD:</a:t>
            </a:r>
          </a:p>
          <a:p>
            <a:pPr lvl="2"/>
            <a:r>
              <a:rPr lang="en-IN" b="0" i="0" dirty="0">
                <a:solidFill>
                  <a:srgbClr val="000000"/>
                </a:solidFill>
                <a:effectLst/>
                <a:highlight>
                  <a:srgbClr val="FFFFFF"/>
                </a:highlight>
                <a:latin typeface="Calibri" panose="020F0502020204030204" pitchFamily="34" charset="0"/>
                <a:cs typeface="Calibri" panose="020F0502020204030204" pitchFamily="34" charset="0"/>
              </a:rPr>
              <a:t>Assessing threats based on the following criteria: Damage potential, Reproducibility, Exploitability, Affected users, and Discoverability</a:t>
            </a:r>
            <a:endParaRPr lang="en-IN" dirty="0">
              <a:solidFill>
                <a:srgbClr val="000000"/>
              </a:solidFill>
              <a:highlight>
                <a:srgbClr val="FFFFFF"/>
              </a:highlight>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PASTA:</a:t>
            </a:r>
          </a:p>
          <a:p>
            <a:pPr lvl="2"/>
            <a:r>
              <a:rPr lang="en-IN" b="0" i="0" dirty="0">
                <a:solidFill>
                  <a:srgbClr val="000000"/>
                </a:solidFill>
                <a:effectLst/>
                <a:highlight>
                  <a:srgbClr val="FFFFFF"/>
                </a:highlight>
                <a:latin typeface="Calibri" panose="020F0502020204030204" pitchFamily="34" charset="0"/>
                <a:cs typeface="Calibri" panose="020F0502020204030204" pitchFamily="34" charset="0"/>
              </a:rPr>
              <a:t>Identifying potential attack scenarios and evaluating the risks associated with each scenario</a:t>
            </a:r>
            <a:endParaRPr lang="en-IN" b="1" i="0" dirty="0">
              <a:solidFill>
                <a:srgbClr val="000000"/>
              </a:solidFill>
              <a:effectLst/>
              <a:highlight>
                <a:srgbClr val="FFFFFF"/>
              </a:highlight>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IN" b="1" i="0" dirty="0">
                <a:solidFill>
                  <a:srgbClr val="000000"/>
                </a:solidFill>
                <a:effectLst/>
                <a:latin typeface="Calibri" panose="020F0502020204030204" pitchFamily="34" charset="0"/>
                <a:cs typeface="Calibri" panose="020F0502020204030204" pitchFamily="34" charset="0"/>
              </a:rPr>
              <a:t>OWASP TOP 10</a:t>
            </a:r>
          </a:p>
        </p:txBody>
      </p:sp>
    </p:spTree>
    <p:extLst>
      <p:ext uri="{BB962C8B-B14F-4D97-AF65-F5344CB8AC3E}">
        <p14:creationId xmlns:p14="http://schemas.microsoft.com/office/powerpoint/2010/main" val="23977367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6740307"/>
          </a:xfrm>
          <a:prstGeom prst="rect">
            <a:avLst/>
          </a:prstGeom>
          <a:noFill/>
        </p:spPr>
        <p:txBody>
          <a:bodyPr wrap="square" rtlCol="0">
            <a:spAutoFit/>
          </a:bodyPr>
          <a:lstStyle/>
          <a:p>
            <a:r>
              <a:rPr lang="en-IN" sz="1600" b="1" i="0" dirty="0">
                <a:solidFill>
                  <a:srgbClr val="000000"/>
                </a:solidFill>
                <a:effectLst/>
                <a:latin typeface="Calibri" panose="020F0502020204030204" pitchFamily="34" charset="0"/>
                <a:cs typeface="Calibri" panose="020F0502020204030204" pitchFamily="34" charset="0"/>
              </a:rPr>
              <a:t>Software Component/Composition Analysis (SCA)</a:t>
            </a:r>
          </a:p>
          <a:p>
            <a:r>
              <a:rPr lang="en-IN" sz="1600" b="0" i="0" dirty="0">
                <a:solidFill>
                  <a:srgbClr val="000000"/>
                </a:solidFill>
                <a:effectLst/>
                <a:latin typeface="Calibri" panose="020F0502020204030204" pitchFamily="34" charset="0"/>
                <a:cs typeface="Calibri" panose="020F0502020204030204" pitchFamily="34" charset="0"/>
              </a:rPr>
              <a:t>Component Analysis is the process of automating application security for managing third-party and open source components of codebase. SCA will find any potential vulnerable components in our codebase to prevent high security risks like </a:t>
            </a:r>
            <a:r>
              <a:rPr lang="en-IN" sz="1600" b="1" i="0" dirty="0">
                <a:solidFill>
                  <a:srgbClr val="000000"/>
                </a:solidFill>
                <a:effectLst/>
                <a:latin typeface="Calibri" panose="020F0502020204030204" pitchFamily="34" charset="0"/>
                <a:cs typeface="Calibri" panose="020F0502020204030204" pitchFamily="34" charset="0"/>
              </a:rPr>
              <a:t>Supply-Chain Attack</a:t>
            </a:r>
            <a:r>
              <a:rPr lang="en-IN" sz="1600" b="0" i="0" dirty="0">
                <a:solidFill>
                  <a:srgbClr val="000000"/>
                </a:solidFill>
                <a:effectLst/>
                <a:latin typeface="Calibri" panose="020F0502020204030204" pitchFamily="34" charset="0"/>
                <a:cs typeface="Calibri" panose="020F0502020204030204" pitchFamily="34" charset="0"/>
              </a:rPr>
              <a:t>, not only that but also provide licensing about each components. By doing this, it helps organization to reduce security risks in their codebase libraries and needed to be early in modern software development life cycle.</a:t>
            </a:r>
            <a:endParaRPr lang="en-IN" sz="1600" dirty="0">
              <a:solidFill>
                <a:srgbClr val="000000"/>
              </a:solidFill>
              <a:latin typeface="Calibri" panose="020F0502020204030204" pitchFamily="34" charset="0"/>
              <a:cs typeface="Calibri" panose="020F0502020204030204" pitchFamily="34" charset="0"/>
            </a:endParaRPr>
          </a:p>
          <a:p>
            <a:r>
              <a:rPr lang="en-IN" sz="1600" b="1" i="0" dirty="0">
                <a:solidFill>
                  <a:srgbClr val="000000"/>
                </a:solidFill>
                <a:effectLst/>
                <a:latin typeface="Calibri" panose="020F0502020204030204" pitchFamily="34" charset="0"/>
                <a:cs typeface="Calibri" panose="020F0502020204030204" pitchFamily="34" charset="0"/>
                <a:hlinkClick r:id="rId2"/>
              </a:rPr>
              <a:t>https://owasp.org/www-community/Component_Analysis</a:t>
            </a:r>
            <a:endParaRPr lang="en-IN" sz="1600" b="1" i="0" dirty="0">
              <a:solidFill>
                <a:srgbClr val="000000"/>
              </a:solidFill>
              <a:effectLst/>
              <a:latin typeface="Calibri" panose="020F0502020204030204" pitchFamily="34" charset="0"/>
              <a:cs typeface="Calibri" panose="020F0502020204030204" pitchFamily="34" charset="0"/>
            </a:endParaRPr>
          </a:p>
          <a:p>
            <a:endParaRPr lang="en-IN" sz="1600" b="1" dirty="0">
              <a:solidFill>
                <a:srgbClr val="000000"/>
              </a:solidFill>
              <a:latin typeface="Calibri" panose="020F0502020204030204" pitchFamily="34" charset="0"/>
              <a:cs typeface="Calibri" panose="020F0502020204030204" pitchFamily="34" charset="0"/>
            </a:endParaRPr>
          </a:p>
          <a:p>
            <a:r>
              <a:rPr lang="en-IN" sz="1600" b="0" i="0" dirty="0">
                <a:solidFill>
                  <a:srgbClr val="000000"/>
                </a:solidFill>
                <a:effectLst/>
                <a:latin typeface="Calibri" panose="020F0502020204030204" pitchFamily="34" charset="0"/>
                <a:cs typeface="Calibri" panose="020F0502020204030204" pitchFamily="34" charset="0"/>
              </a:rPr>
              <a:t>We should put the Component Analysis earlier, before security testing like SAST, DAST to prevent any vulnerable libraries pushed to live environment (Production) and implemented Continuous Monitoring of its libraries to reduce Supply Chain Attack risk rapidly.</a:t>
            </a:r>
            <a:endParaRPr lang="en-IN" sz="1600" b="1" i="0" dirty="0">
              <a:solidFill>
                <a:srgbClr val="000000"/>
              </a:solidFill>
              <a:effectLst/>
              <a:latin typeface="Calibri" panose="020F0502020204030204" pitchFamily="34" charset="0"/>
              <a:cs typeface="Calibri" panose="020F0502020204030204" pitchFamily="34" charset="0"/>
            </a:endParaRPr>
          </a:p>
          <a:p>
            <a:endParaRPr lang="en-IN" sz="1600" b="1" dirty="0">
              <a:solidFill>
                <a:srgbClr val="000000"/>
              </a:solidFill>
              <a:latin typeface="Calibri" panose="020F0502020204030204" pitchFamily="34" charset="0"/>
              <a:cs typeface="Calibri" panose="020F0502020204030204" pitchFamily="34" charset="0"/>
            </a:endParaRPr>
          </a:p>
          <a:p>
            <a:pPr algn="l"/>
            <a:r>
              <a:rPr lang="en-IN" sz="1600" b="1" i="0" dirty="0">
                <a:solidFill>
                  <a:srgbClr val="000000"/>
                </a:solidFill>
                <a:effectLst/>
                <a:latin typeface="Calibri" panose="020F0502020204030204" pitchFamily="34" charset="0"/>
                <a:cs typeface="Calibri" panose="020F0502020204030204" pitchFamily="34" charset="0"/>
              </a:rPr>
              <a:t>Tools</a:t>
            </a:r>
          </a:p>
          <a:p>
            <a:pPr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Open-source:</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3"/>
              </a:rPr>
              <a:t>OWASP Dependency-check</a:t>
            </a:r>
            <a:r>
              <a:rPr lang="en-IN" sz="1600" b="0" i="0" dirty="0">
                <a:solidFill>
                  <a:srgbClr val="000000"/>
                </a:solidFill>
                <a:effectLst/>
                <a:latin typeface="Calibri" panose="020F0502020204030204" pitchFamily="34" charset="0"/>
                <a:cs typeface="Calibri" panose="020F0502020204030204" pitchFamily="34" charset="0"/>
              </a:rPr>
              <a:t> - Software Composition Analysis (SCA) tool that attempts to detect publicly disclosed vulnerabilities contained within a project’s dependencies and it supports Java, .NET, JavaScript, Ruby</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4"/>
              </a:rPr>
              <a:t>RetireJS</a:t>
            </a:r>
            <a:r>
              <a:rPr lang="en-IN" sz="1600" b="0" i="0" dirty="0">
                <a:solidFill>
                  <a:srgbClr val="000000"/>
                </a:solidFill>
                <a:effectLst/>
                <a:latin typeface="Calibri" panose="020F0502020204030204" pitchFamily="34" charset="0"/>
                <a:cs typeface="Calibri" panose="020F0502020204030204" pitchFamily="34" charset="0"/>
              </a:rPr>
              <a:t> - JavaScript-specific dependency checker</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5"/>
              </a:rPr>
              <a:t>Safety</a:t>
            </a:r>
            <a:r>
              <a:rPr lang="en-IN" sz="1600" b="0" i="0" dirty="0">
                <a:solidFill>
                  <a:srgbClr val="000000"/>
                </a:solidFill>
                <a:effectLst/>
                <a:latin typeface="Calibri" panose="020F0502020204030204" pitchFamily="34" charset="0"/>
                <a:cs typeface="Calibri" panose="020F0502020204030204" pitchFamily="34" charset="0"/>
              </a:rPr>
              <a:t> - Python dependency checker for known security vulnerabilities</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6"/>
              </a:rPr>
              <a:t>bundler-audit</a:t>
            </a:r>
            <a:r>
              <a:rPr lang="en-IN" sz="1600" b="0" i="0" dirty="0">
                <a:solidFill>
                  <a:srgbClr val="000000"/>
                </a:solidFill>
                <a:effectLst/>
                <a:latin typeface="Calibri" panose="020F0502020204030204" pitchFamily="34" charset="0"/>
                <a:cs typeface="Calibri" panose="020F0502020204030204" pitchFamily="34" charset="0"/>
              </a:rPr>
              <a:t> - Patch-level verification for Bundler (Auditing Ruby 3rd party libs versions)</a:t>
            </a:r>
          </a:p>
          <a:p>
            <a:pPr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Commercial:</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7"/>
              </a:rPr>
              <a:t>Hakiri</a:t>
            </a:r>
            <a:r>
              <a:rPr lang="en-IN" sz="1600" b="0" i="0" dirty="0">
                <a:solidFill>
                  <a:srgbClr val="000000"/>
                </a:solidFill>
                <a:effectLst/>
                <a:latin typeface="Calibri" panose="020F0502020204030204" pitchFamily="34" charset="0"/>
                <a:cs typeface="Calibri" panose="020F0502020204030204" pitchFamily="34" charset="0"/>
              </a:rPr>
              <a:t> - A commercial tool that offers dependency checking for Ruby and Rails-based GitHub projects using static code analysis</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8"/>
              </a:rPr>
              <a:t>HCL AppScan on Cloud</a:t>
            </a:r>
            <a:r>
              <a:rPr lang="en-IN" sz="1600" b="0" i="0" dirty="0">
                <a:solidFill>
                  <a:srgbClr val="000000"/>
                </a:solidFill>
                <a:effectLst/>
                <a:latin typeface="Calibri" panose="020F0502020204030204" pitchFamily="34" charset="0"/>
                <a:cs typeface="Calibri" panose="020F0502020204030204" pitchFamily="34" charset="0"/>
              </a:rPr>
              <a:t> - SAST tool built as a service that can perform both SAST, SCA &amp; </a:t>
            </a:r>
            <a:r>
              <a:rPr lang="en-IN" sz="1600" b="0" i="0" dirty="0" err="1">
                <a:solidFill>
                  <a:srgbClr val="000000"/>
                </a:solidFill>
                <a:effectLst/>
                <a:latin typeface="Calibri" panose="020F0502020204030204" pitchFamily="34" charset="0"/>
                <a:cs typeface="Calibri" panose="020F0502020204030204" pitchFamily="34" charset="0"/>
              </a:rPr>
              <a:t>IaC</a:t>
            </a:r>
            <a:r>
              <a:rPr lang="en-IN" sz="1600" b="0" i="0" dirty="0">
                <a:solidFill>
                  <a:srgbClr val="000000"/>
                </a:solidFill>
                <a:effectLst/>
                <a:latin typeface="Calibri" panose="020F0502020204030204" pitchFamily="34" charset="0"/>
                <a:cs typeface="Calibri" panose="020F0502020204030204" pitchFamily="34" charset="0"/>
              </a:rPr>
              <a:t> at the same time.</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9"/>
              </a:rPr>
              <a:t>Snyk</a:t>
            </a:r>
            <a:r>
              <a:rPr lang="en-IN" sz="1600" b="0" i="0" dirty="0">
                <a:solidFill>
                  <a:srgbClr val="000000"/>
                </a:solidFill>
                <a:effectLst/>
                <a:latin typeface="Calibri" panose="020F0502020204030204" pitchFamily="34" charset="0"/>
                <a:cs typeface="Calibri" panose="020F0502020204030204" pitchFamily="34" charset="0"/>
              </a:rPr>
              <a:t> - SCA tool offer as a SaaS solution.</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10"/>
              </a:rPr>
              <a:t>WhiteSource</a:t>
            </a:r>
            <a:r>
              <a:rPr lang="en-IN" sz="1600" b="0" i="0" dirty="0">
                <a:solidFill>
                  <a:srgbClr val="000000"/>
                </a:solidFill>
                <a:effectLst/>
                <a:latin typeface="Calibri" panose="020F0502020204030204" pitchFamily="34" charset="0"/>
                <a:cs typeface="Calibri" panose="020F0502020204030204" pitchFamily="34" charset="0"/>
              </a:rPr>
              <a:t> - </a:t>
            </a:r>
            <a:r>
              <a:rPr lang="en-IN" sz="1600" b="0" i="0" dirty="0" err="1">
                <a:solidFill>
                  <a:srgbClr val="000000"/>
                </a:solidFill>
                <a:effectLst/>
                <a:latin typeface="Calibri" panose="020F0502020204030204" pitchFamily="34" charset="0"/>
                <a:cs typeface="Calibri" panose="020F0502020204030204" pitchFamily="34" charset="0"/>
              </a:rPr>
              <a:t>WhiteSource</a:t>
            </a:r>
            <a:r>
              <a:rPr lang="en-IN" sz="1600" b="0" i="0" dirty="0">
                <a:solidFill>
                  <a:srgbClr val="000000"/>
                </a:solidFill>
                <a:effectLst/>
                <a:latin typeface="Calibri" panose="020F0502020204030204" pitchFamily="34" charset="0"/>
                <a:cs typeface="Calibri" panose="020F0502020204030204" pitchFamily="34" charset="0"/>
              </a:rPr>
              <a:t> identifies every open source component in your software, including dependencies. It then secures you from vulnerabilities and enforces license policies throughout the software development lifecycle.</a:t>
            </a:r>
          </a:p>
          <a:p>
            <a:pPr marL="742950" lvl="1" indent="-285750"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11"/>
              </a:rPr>
              <a:t>Synopsys BlackDuck</a:t>
            </a:r>
            <a:r>
              <a:rPr lang="en-IN" sz="1600" b="0" i="0" dirty="0">
                <a:solidFill>
                  <a:srgbClr val="000000"/>
                </a:solidFill>
                <a:effectLst/>
                <a:latin typeface="Calibri" panose="020F0502020204030204" pitchFamily="34" charset="0"/>
                <a:cs typeface="Calibri" panose="020F0502020204030204" pitchFamily="34" charset="0"/>
              </a:rPr>
              <a:t> - Black Duck automated policy management allows you to define policies for open source use, security risk, and license compliance up front, and automate enforcement across the software development life cycle (SDLC).</a:t>
            </a:r>
          </a:p>
          <a:p>
            <a:pPr algn="l"/>
            <a:r>
              <a:rPr lang="en-IN" sz="1600" b="1" i="0" dirty="0">
                <a:solidFill>
                  <a:srgbClr val="000000"/>
                </a:solidFill>
                <a:effectLst/>
                <a:latin typeface="Calibri" panose="020F0502020204030204" pitchFamily="34" charset="0"/>
                <a:cs typeface="Calibri" panose="020F0502020204030204" pitchFamily="34" charset="0"/>
              </a:rPr>
              <a:t>References</a:t>
            </a:r>
          </a:p>
          <a:p>
            <a:pPr algn="l">
              <a:buFont typeface="Arial" panose="020B0604020202020204" pitchFamily="34" charset="0"/>
              <a:buChar char="•"/>
            </a:pPr>
            <a:r>
              <a:rPr lang="en-IN" sz="1600" b="0" i="0" u="none" strike="noStrike" dirty="0">
                <a:solidFill>
                  <a:srgbClr val="1D7BD7"/>
                </a:solidFill>
                <a:effectLst/>
                <a:latin typeface="Calibri" panose="020F0502020204030204" pitchFamily="34" charset="0"/>
                <a:cs typeface="Calibri" panose="020F0502020204030204" pitchFamily="34" charset="0"/>
                <a:hlinkClick r:id="rId2"/>
              </a:rPr>
              <a:t>SCA - OWASP</a:t>
            </a:r>
            <a:endParaRPr lang="en-IN" sz="1600" b="0"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162026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5016758"/>
          </a:xfrm>
          <a:prstGeom prst="rect">
            <a:avLst/>
          </a:prstGeom>
          <a:noFill/>
        </p:spPr>
        <p:txBody>
          <a:bodyPr wrap="square" rtlCol="0">
            <a:spAutoFit/>
          </a:bodyPr>
          <a:lstStyle/>
          <a:p>
            <a:r>
              <a:rPr lang="en-IN" sz="1600" b="1" i="0" dirty="0">
                <a:solidFill>
                  <a:srgbClr val="000000"/>
                </a:solidFill>
                <a:effectLst/>
                <a:latin typeface="Calibri" panose="020F0502020204030204" pitchFamily="34" charset="0"/>
                <a:cs typeface="Calibri" panose="020F0502020204030204" pitchFamily="34" charset="0"/>
              </a:rPr>
              <a:t>Infrastructure Vulnerability Scanning(</a:t>
            </a:r>
            <a:r>
              <a:rPr lang="en-IN" sz="1600" b="1" i="0" dirty="0" err="1">
                <a:solidFill>
                  <a:srgbClr val="000000"/>
                </a:solidFill>
                <a:effectLst/>
                <a:latin typeface="Calibri" panose="020F0502020204030204" pitchFamily="34" charset="0"/>
                <a:cs typeface="Calibri" panose="020F0502020204030204" pitchFamily="34" charset="0"/>
              </a:rPr>
              <a:t>IasC</a:t>
            </a:r>
            <a:r>
              <a:rPr lang="en-IN" sz="1600" b="1" i="0" dirty="0">
                <a:solidFill>
                  <a:srgbClr val="000000"/>
                </a:solidFill>
                <a:effectLst/>
                <a:latin typeface="Calibri" panose="020F0502020204030204" pitchFamily="34" charset="0"/>
                <a:cs typeface="Calibri" panose="020F0502020204030204" pitchFamily="34" charset="0"/>
              </a:rPr>
              <a:t>)</a:t>
            </a:r>
          </a:p>
          <a:p>
            <a:pPr algn="l"/>
            <a:r>
              <a:rPr lang="en-IN" sz="1600" b="0" i="0" dirty="0">
                <a:solidFill>
                  <a:srgbClr val="000000"/>
                </a:solidFill>
                <a:effectLst/>
                <a:latin typeface="Calibri" panose="020F0502020204030204" pitchFamily="34" charset="0"/>
                <a:cs typeface="Calibri" panose="020F0502020204030204" pitchFamily="34" charset="0"/>
              </a:rPr>
              <a:t>DevOps does a great job in automating the development and deployment process, but since all moving parts (containers, libraries etc.) are being updated frequently, it is imperative to make sure the infrastructure where you deploy your code is safe.</a:t>
            </a:r>
          </a:p>
          <a:p>
            <a:pPr algn="l"/>
            <a:r>
              <a:rPr lang="en-IN" sz="1600" b="0" i="0" dirty="0">
                <a:solidFill>
                  <a:srgbClr val="000000"/>
                </a:solidFill>
                <a:effectLst/>
                <a:latin typeface="Calibri" panose="020F0502020204030204" pitchFamily="34" charset="0"/>
                <a:cs typeface="Calibri" panose="020F0502020204030204" pitchFamily="34" charset="0"/>
              </a:rPr>
              <a:t>The best way to do that is to incorporate vulnerability scanning into your pipeline.</a:t>
            </a:r>
          </a:p>
          <a:p>
            <a:pPr algn="l"/>
            <a:r>
              <a:rPr lang="en-IN" sz="1600" b="0" i="0" dirty="0">
                <a:solidFill>
                  <a:srgbClr val="000000"/>
                </a:solidFill>
                <a:effectLst/>
                <a:latin typeface="Calibri" panose="020F0502020204030204" pitchFamily="34" charset="0"/>
                <a:cs typeface="Calibri" panose="020F0502020204030204" pitchFamily="34" charset="0"/>
              </a:rPr>
              <a:t>A vulnerability scanner is a computer program designed to assess computers, networks or applications for known weaknesses. These scanners are used to discover the weaknesses of a given system. They are utilized in the identification and detection of vulnerabilities arising from mis-configurations or flawed programming within a network-based asset such as a firewall, router, web server, application server, etc. Modern vulnerability scanners allow for both authenticated and unauthenticated scans. Modern scanners are typically available as SaaS (Software as a service); provided over the internet and delivered as a web application. The modern vulnerability scanner often has the ability to customize vulnerability reports as well as the installed software, open ports, certificates and other host information that can be queried as part of its workflow.</a:t>
            </a:r>
          </a:p>
          <a:p>
            <a:endParaRPr lang="en-IN" sz="1600" dirty="0">
              <a:solidFill>
                <a:srgbClr val="000000"/>
              </a:solidFill>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Authenticated scans</a:t>
            </a:r>
            <a:r>
              <a:rPr lang="en-IN" sz="1600" b="0" i="0" dirty="0">
                <a:solidFill>
                  <a:srgbClr val="000000"/>
                </a:solidFill>
                <a:effectLst/>
                <a:latin typeface="Calibri" panose="020F0502020204030204" pitchFamily="34" charset="0"/>
                <a:cs typeface="Calibri" panose="020F0502020204030204" pitchFamily="34" charset="0"/>
              </a:rPr>
              <a:t> allow for the scanner to directly access network based assets using remote administrative protocols such as secure shell (SSH) or remote desktop protocol (RDP) and authenticate using provided system credentials. This allows the vulnerability scanner to access low-level data, such as specific services and configuration details of the host operating system. It’s then able to provide detailed and accurate information about the operating system and installed software, including configuration issues and missing security patches.</a:t>
            </a:r>
          </a:p>
          <a:p>
            <a:pPr marL="285750" indent="-285750" algn="l">
              <a:buFont typeface="Arial" panose="020B0604020202020204" pitchFamily="34" charset="0"/>
              <a:buChar char="•"/>
            </a:pPr>
            <a:r>
              <a:rPr lang="en-IN" sz="1600" b="1" i="0" dirty="0">
                <a:solidFill>
                  <a:srgbClr val="000000"/>
                </a:solidFill>
                <a:effectLst/>
                <a:latin typeface="Calibri" panose="020F0502020204030204" pitchFamily="34" charset="0"/>
                <a:cs typeface="Calibri" panose="020F0502020204030204" pitchFamily="34" charset="0"/>
              </a:rPr>
              <a:t>Unauthenticated scans</a:t>
            </a:r>
            <a:r>
              <a:rPr lang="en-IN" sz="1600" b="0" i="0" dirty="0">
                <a:solidFill>
                  <a:srgbClr val="000000"/>
                </a:solidFill>
                <a:effectLst/>
                <a:latin typeface="Calibri" panose="020F0502020204030204" pitchFamily="34" charset="0"/>
                <a:cs typeface="Calibri" panose="020F0502020204030204" pitchFamily="34" charset="0"/>
              </a:rPr>
              <a:t> is a method that can result in a high number of false positives and is unable to provide detailed information about the assets operating system and installed software. This method is typically used by threat actors or security analyst trying determine the security posture of externally accessible assets.</a:t>
            </a:r>
          </a:p>
          <a:p>
            <a:endParaRPr lang="en-IN" sz="1600" b="1"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975260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5509200"/>
          </a:xfrm>
          <a:prstGeom prst="rect">
            <a:avLst/>
          </a:prstGeom>
          <a:noFill/>
        </p:spPr>
        <p:txBody>
          <a:bodyPr wrap="square" rtlCol="0">
            <a:spAutoFit/>
          </a:bodyPr>
          <a:lstStyle/>
          <a:p>
            <a:pPr algn="l"/>
            <a:r>
              <a:rPr lang="en-IN" sz="1600" b="1" i="0" dirty="0">
                <a:solidFill>
                  <a:srgbClr val="000000"/>
                </a:solidFill>
                <a:effectLst/>
                <a:latin typeface="roboto" panose="02000000000000000000" pitchFamily="2" charset="0"/>
              </a:rPr>
              <a:t>Tools</a:t>
            </a:r>
          </a:p>
          <a:p>
            <a:pPr algn="l"/>
            <a:endParaRPr lang="en-IN" sz="1600" b="1" dirty="0">
              <a:solidFill>
                <a:srgbClr val="000000"/>
              </a:solidFill>
              <a:latin typeface="roboto" panose="02000000000000000000" pitchFamily="2" charset="0"/>
            </a:endParaRP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2"/>
              </a:rPr>
              <a:t>SAINT (Security Administrator’s Integrated Network Tool)</a:t>
            </a:r>
            <a:r>
              <a:rPr lang="en-IN" sz="1600" b="0" i="0" dirty="0">
                <a:solidFill>
                  <a:srgbClr val="000000"/>
                </a:solidFill>
                <a:effectLst/>
                <a:latin typeface="roboto" panose="02000000000000000000" pitchFamily="2" charset="0"/>
              </a:rPr>
              <a:t> is computer software used for scanning computer networks for security vulnerabilities, and exploiting found vulnerabilities.</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3"/>
              </a:rPr>
              <a:t>Nessus</a:t>
            </a:r>
            <a:r>
              <a:rPr lang="en-IN" sz="1600" b="0" i="0" dirty="0">
                <a:solidFill>
                  <a:srgbClr val="000000"/>
                </a:solidFill>
                <a:effectLst/>
                <a:latin typeface="roboto" panose="02000000000000000000" pitchFamily="2" charset="0"/>
              </a:rPr>
              <a:t> scans cover a wide range of technologies including operating systems, network devices, hypervisors, databases, web servers, and critical infrastructure.</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4"/>
              </a:rPr>
              <a:t>Arachni</a:t>
            </a:r>
            <a:r>
              <a:rPr lang="en-IN" sz="1600" b="0" i="0" dirty="0">
                <a:solidFill>
                  <a:srgbClr val="000000"/>
                </a:solidFill>
                <a:effectLst/>
                <a:latin typeface="roboto" panose="02000000000000000000" pitchFamily="2" charset="0"/>
              </a:rPr>
              <a:t> is a Web Application Security Scanner Network that could be used to scan the vulnerability such a XSS, SQL Injection, NoSQL Injection, Code Injection, File Inclusion variants, etc.</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5"/>
              </a:rPr>
              <a:t>Burp Suite</a:t>
            </a:r>
            <a:r>
              <a:rPr lang="en-IN" sz="1600" b="0" i="0" dirty="0">
                <a:solidFill>
                  <a:srgbClr val="000000"/>
                </a:solidFill>
                <a:effectLst/>
                <a:latin typeface="roboto" panose="02000000000000000000" pitchFamily="2" charset="0"/>
              </a:rPr>
              <a:t> is an integrated platform for performing security testing of web applications. Its various tools work seamlessly together to support the entire testing process, from initial mapping and analysis of an application’s attack surface, through to finding and exploiting security vulnerabilities.</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6"/>
              </a:rPr>
              <a:t>Nexpose</a:t>
            </a:r>
            <a:r>
              <a:rPr lang="en-IN" sz="1600" b="0" i="0" dirty="0">
                <a:solidFill>
                  <a:srgbClr val="000000"/>
                </a:solidFill>
                <a:effectLst/>
                <a:latin typeface="roboto" panose="02000000000000000000" pitchFamily="2" charset="0"/>
              </a:rPr>
              <a:t> is one of the main vulnerability evaluation tools which provides a simple to-utilize, useful dashboard, and, as the vast majority of the tools we have seen, it bolsters a broad scope of consistency reporting, including PCI compliance.</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7"/>
              </a:rPr>
              <a:t>Nikto</a:t>
            </a:r>
            <a:r>
              <a:rPr lang="en-IN" sz="1600" b="0" i="0" dirty="0">
                <a:solidFill>
                  <a:srgbClr val="000000"/>
                </a:solidFill>
                <a:effectLst/>
                <a:latin typeface="roboto" panose="02000000000000000000" pitchFamily="2" charset="0"/>
              </a:rPr>
              <a:t> is a free software command-line vulnerability scanner that scans webservers for dangerous files/CGIs, outdated server software and other problems.</a:t>
            </a:r>
          </a:p>
          <a:p>
            <a:pPr algn="l"/>
            <a:endParaRPr lang="en-IN" sz="1600" b="1" i="0" dirty="0">
              <a:solidFill>
                <a:srgbClr val="000000"/>
              </a:solidFill>
              <a:effectLst/>
              <a:latin typeface="roboto" panose="02000000000000000000" pitchFamily="2" charset="0"/>
            </a:endParaRPr>
          </a:p>
          <a:p>
            <a:r>
              <a:rPr lang="en-IN" sz="1600" b="1" i="0" dirty="0">
                <a:solidFill>
                  <a:srgbClr val="000000"/>
                </a:solidFill>
                <a:effectLst/>
                <a:latin typeface="roboto" panose="02000000000000000000" pitchFamily="2" charset="0"/>
              </a:rPr>
              <a:t>References</a:t>
            </a: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8"/>
              </a:rPr>
              <a:t>Wikipedia - Vulnerability Scanner</a:t>
            </a:r>
            <a:endParaRPr lang="en-IN" sz="1600" b="0" i="0" dirty="0">
              <a:solidFill>
                <a:srgbClr val="000000"/>
              </a:solidFill>
              <a:effectLst/>
              <a:latin typeface="roboto" panose="02000000000000000000" pitchFamily="2" charset="0"/>
            </a:endParaRP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9"/>
              </a:rPr>
              <a:t>Techtarget - Vulnerability Scanning</a:t>
            </a:r>
            <a:endParaRPr lang="en-IN" sz="1600" b="0" i="0" dirty="0">
              <a:solidFill>
                <a:srgbClr val="000000"/>
              </a:solidFill>
              <a:effectLst/>
              <a:latin typeface="roboto" panose="02000000000000000000" pitchFamily="2" charset="0"/>
            </a:endParaRP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10"/>
              </a:rPr>
              <a:t>OWASP - Vulnerability Scanning Tools</a:t>
            </a:r>
            <a:endParaRPr lang="en-IN" sz="1600" b="0" i="0" dirty="0">
              <a:solidFill>
                <a:srgbClr val="000000"/>
              </a:solidFill>
              <a:effectLst/>
              <a:latin typeface="roboto" panose="02000000000000000000" pitchFamily="2" charset="0"/>
            </a:endParaRPr>
          </a:p>
          <a:p>
            <a:pPr marL="285750" indent="-285750" algn="l">
              <a:buFont typeface="Arial" panose="020B0604020202020204" pitchFamily="34" charset="0"/>
              <a:buChar char="•"/>
            </a:pPr>
            <a:r>
              <a:rPr lang="en-IN" sz="1600" b="0" i="0" u="none" strike="noStrike" dirty="0">
                <a:solidFill>
                  <a:srgbClr val="1D7BD7"/>
                </a:solidFill>
                <a:effectLst/>
                <a:latin typeface="roboto" panose="02000000000000000000" pitchFamily="2" charset="0"/>
                <a:hlinkClick r:id="rId11"/>
              </a:rPr>
              <a:t>Checkpoint - Vulnerability Scanning</a:t>
            </a:r>
            <a:endParaRPr lang="en-IN" sz="1600" b="0" i="0" dirty="0">
              <a:solidFill>
                <a:srgbClr val="000000"/>
              </a:solidFill>
              <a:effectLst/>
              <a:latin typeface="roboto" panose="02000000000000000000" pitchFamily="2" charset="0"/>
            </a:endParaRPr>
          </a:p>
          <a:p>
            <a:pPr algn="l"/>
            <a:endParaRPr lang="en-IN" sz="1600" b="1" i="0" dirty="0">
              <a:solidFill>
                <a:srgbClr val="000000"/>
              </a:solidFill>
              <a:effectLst/>
              <a:latin typeface="roboto" panose="02000000000000000000" pitchFamily="2" charset="0"/>
            </a:endParaRPr>
          </a:p>
        </p:txBody>
      </p:sp>
    </p:spTree>
    <p:extLst>
      <p:ext uri="{BB962C8B-B14F-4D97-AF65-F5344CB8AC3E}">
        <p14:creationId xmlns:p14="http://schemas.microsoft.com/office/powerpoint/2010/main" val="1989826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B1D661-C51C-D691-661D-E577AF8ACC0C}"/>
              </a:ext>
            </a:extLst>
          </p:cNvPr>
          <p:cNvSpPr txBox="1"/>
          <p:nvPr/>
        </p:nvSpPr>
        <p:spPr>
          <a:xfrm>
            <a:off x="21771" y="43543"/>
            <a:ext cx="12170229" cy="4524315"/>
          </a:xfrm>
          <a:prstGeom prst="rect">
            <a:avLst/>
          </a:prstGeom>
          <a:noFill/>
        </p:spPr>
        <p:txBody>
          <a:bodyPr wrap="square" rtlCol="0">
            <a:spAutoFit/>
          </a:bodyPr>
          <a:lstStyle/>
          <a:p>
            <a:pPr algn="l"/>
            <a:r>
              <a:rPr lang="en-IN" sz="1600" b="1" i="0" dirty="0">
                <a:solidFill>
                  <a:srgbClr val="000000"/>
                </a:solidFill>
                <a:effectLst/>
                <a:latin typeface="Calibri" panose="020F0502020204030204" pitchFamily="34" charset="0"/>
                <a:cs typeface="Calibri" panose="020F0502020204030204" pitchFamily="34" charset="0"/>
              </a:rPr>
              <a:t>Container Vulnerability Scanning</a:t>
            </a:r>
          </a:p>
          <a:p>
            <a:pPr algn="l"/>
            <a:r>
              <a:rPr lang="en-IN" sz="1600" b="0" i="0" dirty="0">
                <a:solidFill>
                  <a:srgbClr val="000000"/>
                </a:solidFill>
                <a:effectLst/>
                <a:latin typeface="Calibri" panose="020F0502020204030204" pitchFamily="34" charset="0"/>
                <a:cs typeface="Calibri" panose="020F0502020204030204" pitchFamily="34" charset="0"/>
              </a:rPr>
              <a:t>As containers become an almost ubiquitous method of packaging and deploying applications, the instances of malware have increased. Securing containers is now a top priority for DevOps engineers. Fortunately, a number of open source programs are available that scan containers and container images. Let’s look at five such tools</a:t>
            </a:r>
            <a:endParaRPr lang="en-IN" sz="1600" b="1" dirty="0">
              <a:solidFill>
                <a:srgbClr val="000000"/>
              </a:solidFill>
              <a:latin typeface="Calibri" panose="020F0502020204030204" pitchFamily="34" charset="0"/>
              <a:cs typeface="Calibri" panose="020F0502020204030204" pitchFamily="34" charset="0"/>
            </a:endParaRPr>
          </a:p>
          <a:p>
            <a:pPr algn="l"/>
            <a:endParaRPr lang="en-IN" sz="1600" b="1" i="0" dirty="0">
              <a:solidFill>
                <a:srgbClr val="000000"/>
              </a:solidFill>
              <a:effectLst/>
              <a:latin typeface="Calibri" panose="020F0502020204030204" pitchFamily="34" charset="0"/>
              <a:cs typeface="Calibri" panose="020F0502020204030204" pitchFamily="34" charset="0"/>
            </a:endParaRPr>
          </a:p>
          <a:p>
            <a:pPr algn="l"/>
            <a:r>
              <a:rPr lang="en-IN" sz="1600" b="1" i="0" dirty="0">
                <a:solidFill>
                  <a:srgbClr val="000000"/>
                </a:solidFill>
                <a:effectLst/>
                <a:latin typeface="Calibri" panose="020F0502020204030204" pitchFamily="34" charset="0"/>
                <a:cs typeface="Calibri" panose="020F0502020204030204" pitchFamily="34" charset="0"/>
              </a:rPr>
              <a:t>What can Container Security Scanning do?</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Detect insecure containers</a:t>
            </a:r>
          </a:p>
          <a:p>
            <a:pPr marL="742950" lvl="1"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Detect outdated libraries</a:t>
            </a:r>
          </a:p>
          <a:p>
            <a:pPr marL="742950" lvl="1"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Detect incorrectly configured containers</a:t>
            </a:r>
          </a:p>
          <a:p>
            <a:pPr marL="742950" lvl="1"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Detect outdated operating system</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Detect compliance validations</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Suggest best practices</a:t>
            </a:r>
          </a:p>
          <a:p>
            <a:pPr algn="l"/>
            <a:endParaRPr lang="en-IN" sz="1600" b="1" i="0" dirty="0">
              <a:solidFill>
                <a:srgbClr val="000000"/>
              </a:solidFill>
              <a:effectLst/>
              <a:latin typeface="Calibri" panose="020F0502020204030204" pitchFamily="34" charset="0"/>
              <a:cs typeface="Calibri" panose="020F0502020204030204" pitchFamily="34" charset="0"/>
            </a:endParaRPr>
          </a:p>
          <a:p>
            <a:pPr algn="l"/>
            <a:r>
              <a:rPr lang="en-IN" sz="1600" b="1" i="0" dirty="0">
                <a:solidFill>
                  <a:srgbClr val="000000"/>
                </a:solidFill>
                <a:effectLst/>
                <a:latin typeface="Calibri" panose="020F0502020204030204" pitchFamily="34" charset="0"/>
                <a:cs typeface="Calibri" panose="020F0502020204030204" pitchFamily="34" charset="0"/>
              </a:rPr>
              <a:t>Issues with Container Security Scanner</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Level of depth depends on tool being used, So the results that you’ll get are very dependent on the type of tool you choose.</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Easy to go “too far” with configuration, there are tools where you can configure so much different settings, that it’s easy to jump overboard.</a:t>
            </a:r>
          </a:p>
          <a:p>
            <a:pPr marL="285750" indent="-285750" algn="l">
              <a:buFont typeface="Arial" panose="020B0604020202020204" pitchFamily="34" charset="0"/>
              <a:buChar char="•"/>
            </a:pPr>
            <a:r>
              <a:rPr lang="en-IN" sz="1600" b="0" i="0" dirty="0">
                <a:solidFill>
                  <a:srgbClr val="000000"/>
                </a:solidFill>
                <a:effectLst/>
                <a:latin typeface="Calibri" panose="020F0502020204030204" pitchFamily="34" charset="0"/>
                <a:cs typeface="Calibri" panose="020F0502020204030204" pitchFamily="34" charset="0"/>
              </a:rPr>
              <a:t>The scan results will lead to actionable events?</a:t>
            </a:r>
          </a:p>
          <a:p>
            <a:pPr algn="l"/>
            <a:endParaRPr lang="en-IN" sz="1600" b="1" i="0" dirty="0">
              <a:solidFill>
                <a:srgbClr val="000000"/>
              </a:solidFill>
              <a:effectLst/>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6AFF1B0D-DF8E-117E-8693-8F3AF48A5AED}"/>
              </a:ext>
            </a:extLst>
          </p:cNvPr>
          <p:cNvPicPr>
            <a:picLocks noChangeAspect="1"/>
          </p:cNvPicPr>
          <p:nvPr/>
        </p:nvPicPr>
        <p:blipFill>
          <a:blip r:embed="rId2"/>
          <a:stretch>
            <a:fillRect/>
          </a:stretch>
        </p:blipFill>
        <p:spPr>
          <a:xfrm>
            <a:off x="2416629" y="4382639"/>
            <a:ext cx="8478504" cy="2431818"/>
          </a:xfrm>
          <a:prstGeom prst="rect">
            <a:avLst/>
          </a:prstGeom>
        </p:spPr>
      </p:pic>
    </p:spTree>
    <p:extLst>
      <p:ext uri="{BB962C8B-B14F-4D97-AF65-F5344CB8AC3E}">
        <p14:creationId xmlns:p14="http://schemas.microsoft.com/office/powerpoint/2010/main" val="11959487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D56C2D-EE68-B144-7337-6C1C747A8448}"/>
              </a:ext>
            </a:extLst>
          </p:cNvPr>
          <p:cNvSpPr txBox="1"/>
          <p:nvPr/>
        </p:nvSpPr>
        <p:spPr>
          <a:xfrm>
            <a:off x="32657" y="32657"/>
            <a:ext cx="12159343" cy="1815882"/>
          </a:xfrm>
          <a:prstGeom prst="rect">
            <a:avLst/>
          </a:prstGeom>
          <a:noFill/>
        </p:spPr>
        <p:txBody>
          <a:bodyPr wrap="square" rtlCol="0">
            <a:spAutoFit/>
          </a:bodyPr>
          <a:lstStyle/>
          <a:p>
            <a:r>
              <a:rPr lang="en-IN" sz="1600" b="0" i="0" dirty="0">
                <a:solidFill>
                  <a:srgbClr val="000000"/>
                </a:solidFill>
                <a:effectLst/>
                <a:latin typeface="Calibri" panose="020F0502020204030204" pitchFamily="34" charset="0"/>
                <a:cs typeface="Calibri" panose="020F0502020204030204" pitchFamily="34" charset="0"/>
              </a:rPr>
              <a:t>You can use it at the build phase when you’re actually building for instance a </a:t>
            </a:r>
            <a:r>
              <a:rPr lang="en-IN" sz="1600" b="0" i="0" dirty="0" err="1">
                <a:solidFill>
                  <a:srgbClr val="000000"/>
                </a:solidFill>
                <a:effectLst/>
                <a:latin typeface="Calibri" panose="020F0502020204030204" pitchFamily="34" charset="0"/>
                <a:cs typeface="Calibri" panose="020F0502020204030204" pitchFamily="34" charset="0"/>
              </a:rPr>
              <a:t>Dockerfile</a:t>
            </a:r>
            <a:r>
              <a:rPr lang="en-IN" sz="1600" b="0" i="0" dirty="0">
                <a:solidFill>
                  <a:srgbClr val="000000"/>
                </a:solidFill>
                <a:effectLst/>
                <a:latin typeface="Calibri" panose="020F0502020204030204" pitchFamily="34" charset="0"/>
                <a:cs typeface="Calibri" panose="020F0502020204030204" pitchFamily="34" charset="0"/>
              </a:rPr>
              <a:t> and looking at the resulting image that you’re creating. Another location to perform container scanning would be when you push a container to the registry or when you pull a container from a registry. However, a good approach is scanning before pushing into a trusted container registry then you can say we have a container registry with a scanned version of all images and for deploying in production you can pull from this trusted container registry. (</a:t>
            </a:r>
            <a:r>
              <a:rPr lang="en-IN" sz="1600" b="0" i="0" dirty="0" err="1">
                <a:solidFill>
                  <a:srgbClr val="000000"/>
                </a:solidFill>
                <a:effectLst/>
                <a:latin typeface="Calibri" panose="020F0502020204030204" pitchFamily="34" charset="0"/>
                <a:cs typeface="Calibri" panose="020F0502020204030204" pitchFamily="34" charset="0"/>
              </a:rPr>
              <a:t>Plase</a:t>
            </a:r>
            <a:r>
              <a:rPr lang="en-IN" sz="1600" b="0" i="0" dirty="0">
                <a:solidFill>
                  <a:srgbClr val="000000"/>
                </a:solidFill>
                <a:effectLst/>
                <a:latin typeface="Calibri" panose="020F0502020204030204" pitchFamily="34" charset="0"/>
                <a:cs typeface="Calibri" panose="020F0502020204030204" pitchFamily="34" charset="0"/>
              </a:rPr>
              <a:t> take look into the following image)</a:t>
            </a:r>
          </a:p>
          <a:p>
            <a:endParaRPr lang="en-IN" sz="1600" dirty="0">
              <a:solidFill>
                <a:srgbClr val="000000"/>
              </a:solidFill>
              <a:latin typeface="Calibri" panose="020F0502020204030204" pitchFamily="34" charset="0"/>
              <a:cs typeface="Calibri" panose="020F0502020204030204" pitchFamily="34" charset="0"/>
            </a:endParaRPr>
          </a:p>
          <a:p>
            <a:endParaRPr lang="en-US" sz="16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AB23BB4C-FB0E-BB71-4E2F-662DC5D76CE6}"/>
              </a:ext>
            </a:extLst>
          </p:cNvPr>
          <p:cNvPicPr>
            <a:picLocks noChangeAspect="1"/>
          </p:cNvPicPr>
          <p:nvPr/>
        </p:nvPicPr>
        <p:blipFill>
          <a:blip r:embed="rId2"/>
          <a:stretch>
            <a:fillRect/>
          </a:stretch>
        </p:blipFill>
        <p:spPr>
          <a:xfrm>
            <a:off x="2035629" y="1330739"/>
            <a:ext cx="8980714" cy="5494604"/>
          </a:xfrm>
          <a:prstGeom prst="rect">
            <a:avLst/>
          </a:prstGeom>
        </p:spPr>
      </p:pic>
    </p:spTree>
    <p:extLst>
      <p:ext uri="{BB962C8B-B14F-4D97-AF65-F5344CB8AC3E}">
        <p14:creationId xmlns:p14="http://schemas.microsoft.com/office/powerpoint/2010/main" val="38574263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F0A4ED-A809-9FAC-C446-BB68AB761A60}"/>
              </a:ext>
            </a:extLst>
          </p:cNvPr>
          <p:cNvSpPr txBox="1"/>
          <p:nvPr/>
        </p:nvSpPr>
        <p:spPr>
          <a:xfrm>
            <a:off x="21771" y="21771"/>
            <a:ext cx="12170229" cy="6463308"/>
          </a:xfrm>
          <a:prstGeom prst="rect">
            <a:avLst/>
          </a:prstGeom>
          <a:noFill/>
        </p:spPr>
        <p:txBody>
          <a:bodyPr wrap="square" rtlCol="0">
            <a:spAutoFit/>
          </a:bodyPr>
          <a:lstStyle/>
          <a:p>
            <a:pPr algn="l"/>
            <a:r>
              <a:rPr lang="en-IN" b="1" i="0" dirty="0">
                <a:solidFill>
                  <a:srgbClr val="000000"/>
                </a:solidFill>
                <a:effectLst/>
                <a:latin typeface="Calibri" panose="020F0502020204030204" pitchFamily="34" charset="0"/>
                <a:cs typeface="Calibri" panose="020F0502020204030204" pitchFamily="34" charset="0"/>
              </a:rPr>
              <a:t>Tools: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2"/>
              </a:rPr>
              <a:t>Clair</a:t>
            </a:r>
            <a:r>
              <a:rPr lang="en-IN" b="0" i="0" dirty="0">
                <a:solidFill>
                  <a:srgbClr val="000000"/>
                </a:solidFill>
                <a:effectLst/>
                <a:latin typeface="Calibri" panose="020F0502020204030204" pitchFamily="34" charset="0"/>
                <a:cs typeface="Calibri" panose="020F0502020204030204" pitchFamily="34" charset="0"/>
              </a:rPr>
              <a:t> - Vulnerability Static Analysis for Containers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3"/>
              </a:rPr>
              <a:t>Anchore</a:t>
            </a:r>
            <a:r>
              <a:rPr lang="en-IN" b="0" i="0" dirty="0">
                <a:solidFill>
                  <a:srgbClr val="000000"/>
                </a:solidFill>
                <a:effectLst/>
                <a:latin typeface="Calibri" panose="020F0502020204030204" pitchFamily="34" charset="0"/>
                <a:cs typeface="Calibri" panose="020F0502020204030204" pitchFamily="34" charset="0"/>
              </a:rPr>
              <a:t> - Open-source project for deep analysis of docker images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4"/>
              </a:rPr>
              <a:t>Dagda</a:t>
            </a:r>
            <a:r>
              <a:rPr lang="en-IN" b="0" i="0" dirty="0">
                <a:solidFill>
                  <a:srgbClr val="000000"/>
                </a:solidFill>
                <a:effectLst/>
                <a:latin typeface="Calibri" panose="020F0502020204030204" pitchFamily="34" charset="0"/>
                <a:cs typeface="Calibri" panose="020F0502020204030204" pitchFamily="34" charset="0"/>
              </a:rPr>
              <a:t> - A tool to perform static analysis of known vulnerabilities, trojans, viruses, malware &amp; other malicious threats in docker images/containers and to monitor the docker daemon and running docker containers for detecting anomalous activities</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5"/>
              </a:rPr>
              <a:t>Falco</a:t>
            </a:r>
            <a:r>
              <a:rPr lang="en-IN" b="0" i="0" dirty="0">
                <a:solidFill>
                  <a:srgbClr val="000000"/>
                </a:solidFill>
                <a:effectLst/>
                <a:latin typeface="Calibri" panose="020F0502020204030204" pitchFamily="34" charset="0"/>
                <a:cs typeface="Calibri" panose="020F0502020204030204" pitchFamily="34" charset="0"/>
              </a:rPr>
              <a:t> - Falco, the cloud-native runtime security project, is the de facto Kubernetes threat detection engine</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6"/>
              </a:rPr>
              <a:t>Harbor</a:t>
            </a:r>
            <a:r>
              <a:rPr lang="en-IN" b="0" i="0" dirty="0">
                <a:solidFill>
                  <a:srgbClr val="000000"/>
                </a:solidFill>
                <a:effectLst/>
                <a:latin typeface="Calibri" panose="020F0502020204030204" pitchFamily="34" charset="0"/>
                <a:cs typeface="Calibri" panose="020F0502020204030204" pitchFamily="34" charset="0"/>
              </a:rPr>
              <a:t> - Harbor is an open source registry that secures artifacts with policies and role-based access control, ensures images are scanned and free from vulnerabilities, and signs images as trusted.</a:t>
            </a:r>
          </a:p>
          <a:p>
            <a:pPr marL="285750" indent="-285750" algn="l">
              <a:buFont typeface="Arial" panose="020B0604020202020204" pitchFamily="34" charset="0"/>
              <a:buChar char="•"/>
            </a:pPr>
            <a:r>
              <a:rPr lang="en-IN" b="0" i="0" u="none" strike="noStrike" dirty="0">
                <a:solidFill>
                  <a:srgbClr val="1D7BD7"/>
                </a:solidFill>
                <a:effectLst/>
                <a:latin typeface="Calibri" panose="020F0502020204030204" pitchFamily="34" charset="0"/>
                <a:cs typeface="Calibri" panose="020F0502020204030204" pitchFamily="34" charset="0"/>
                <a:hlinkClick r:id="rId7"/>
              </a:rPr>
              <a:t>Trivy</a:t>
            </a:r>
            <a:r>
              <a:rPr lang="en-IN" b="0" i="0" dirty="0">
                <a:solidFill>
                  <a:srgbClr val="000000"/>
                </a:solidFill>
                <a:effectLst/>
                <a:latin typeface="Calibri" panose="020F0502020204030204" pitchFamily="34" charset="0"/>
                <a:cs typeface="Calibri" panose="020F0502020204030204" pitchFamily="34" charset="0"/>
              </a:rPr>
              <a:t> - Trivy is a simple and comprehensive vulnerability/misconfiguration scanner for containers and other artifacts.</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References</a:t>
            </a:r>
          </a:p>
          <a:p>
            <a:r>
              <a:rPr lang="en-IN" b="0" i="0" u="none" strike="noStrike" dirty="0">
                <a:solidFill>
                  <a:srgbClr val="1D7BD7"/>
                </a:solidFill>
                <a:effectLst/>
                <a:latin typeface="Calibri" panose="020F0502020204030204" pitchFamily="34" charset="0"/>
                <a:cs typeface="Calibri" panose="020F0502020204030204" pitchFamily="34" charset="0"/>
                <a:hlinkClick r:id="rId8"/>
              </a:rPr>
              <a:t>Opensource.com - tools for container security</a:t>
            </a:r>
            <a:endParaRPr lang="en-IN" b="0" i="0" u="none" strike="noStrike" dirty="0">
              <a:solidFill>
                <a:srgbClr val="1D7BD7"/>
              </a:solidFill>
              <a:effectLst/>
              <a:latin typeface="Calibri" panose="020F0502020204030204" pitchFamily="34" charset="0"/>
              <a:cs typeface="Calibri" panose="020F0502020204030204" pitchFamily="34" charset="0"/>
            </a:endParaRPr>
          </a:p>
          <a:p>
            <a:endParaRPr lang="en-IN" dirty="0">
              <a:solidFill>
                <a:srgbClr val="1D7BD7"/>
              </a:solidFill>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hlinkClick r:id="rId8"/>
              </a:rPr>
              <a:t>https://opensource.com/article/18/8/tools-container-security</a:t>
            </a:r>
            <a:endParaRPr lang="en-IN" b="0" i="0" dirty="0">
              <a:solidFill>
                <a:srgbClr val="1D7BD7"/>
              </a:solidFill>
              <a:effectLst/>
              <a:latin typeface="Calibri" panose="020F0502020204030204" pitchFamily="34" charset="0"/>
              <a:cs typeface="Calibri" panose="020F0502020204030204" pitchFamily="34" charset="0"/>
            </a:endParaRPr>
          </a:p>
          <a:p>
            <a:endParaRPr lang="en-IN" dirty="0">
              <a:solidFill>
                <a:srgbClr val="1D7BD7"/>
              </a:solidFill>
              <a:latin typeface="Calibri" panose="020F0502020204030204" pitchFamily="34" charset="0"/>
              <a:cs typeface="Calibri" panose="020F0502020204030204" pitchFamily="34" charset="0"/>
            </a:endParaRPr>
          </a:p>
          <a:p>
            <a:r>
              <a:rPr lang="en-IN" b="1" i="0" dirty="0">
                <a:solidFill>
                  <a:srgbClr val="000000"/>
                </a:solidFill>
                <a:effectLst/>
                <a:latin typeface="Calibri" panose="020F0502020204030204" pitchFamily="34" charset="0"/>
                <a:cs typeface="Calibri" panose="020F0502020204030204" pitchFamily="34" charset="0"/>
              </a:rPr>
              <a:t>Privacy</a:t>
            </a:r>
          </a:p>
          <a:p>
            <a:r>
              <a:rPr lang="en-IN" b="0" i="0" dirty="0">
                <a:solidFill>
                  <a:srgbClr val="000000"/>
                </a:solidFill>
                <a:effectLst/>
                <a:latin typeface="Calibri" panose="020F0502020204030204" pitchFamily="34" charset="0"/>
                <a:cs typeface="Calibri" panose="020F0502020204030204" pitchFamily="34" charset="0"/>
              </a:rPr>
              <a:t>Privacy has become an important aspect of application security. GDPR, LGPD, CCPA and other laws and regulations have impose several controls over processing PII (Personally Identifiable Information). To comply with those regulations, DevSecOps have to be sure to use PII accordingly and protect data </a:t>
            </a:r>
            <a:r>
              <a:rPr lang="en-IN" b="0" i="0" dirty="0" err="1">
                <a:solidFill>
                  <a:srgbClr val="000000"/>
                </a:solidFill>
                <a:effectLst/>
                <a:latin typeface="Calibri" panose="020F0502020204030204" pitchFamily="34" charset="0"/>
                <a:cs typeface="Calibri" panose="020F0502020204030204" pitchFamily="34" charset="0"/>
              </a:rPr>
              <a:t>agains</a:t>
            </a:r>
            <a:r>
              <a:rPr lang="en-IN" b="0" i="0" dirty="0">
                <a:solidFill>
                  <a:srgbClr val="000000"/>
                </a:solidFill>
                <a:effectLst/>
                <a:latin typeface="Calibri" panose="020F0502020204030204" pitchFamily="34" charset="0"/>
                <a:cs typeface="Calibri" panose="020F0502020204030204" pitchFamily="34" charset="0"/>
              </a:rPr>
              <a:t> leaking.</a:t>
            </a:r>
          </a:p>
          <a:p>
            <a:endParaRPr lang="en-US" dirty="0">
              <a:latin typeface="Calibri" panose="020F0502020204030204" pitchFamily="34" charset="0"/>
              <a:cs typeface="Calibri" panose="020F0502020204030204" pitchFamily="34" charset="0"/>
            </a:endParaRPr>
          </a:p>
          <a:p>
            <a:r>
              <a:rPr lang="en-IN" b="0" i="0" dirty="0">
                <a:solidFill>
                  <a:srgbClr val="000000"/>
                </a:solidFill>
                <a:effectLst/>
                <a:latin typeface="Calibri" panose="020F0502020204030204" pitchFamily="34" charset="0"/>
                <a:cs typeface="Calibri" panose="020F0502020204030204" pitchFamily="34" charset="0"/>
              </a:rPr>
              <a:t>To start, it is important to have a good understanding of what is considered PII:</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722289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F0A4ED-A809-9FAC-C446-BB68AB761A60}"/>
              </a:ext>
            </a:extLst>
          </p:cNvPr>
          <p:cNvSpPr txBox="1"/>
          <p:nvPr/>
        </p:nvSpPr>
        <p:spPr>
          <a:xfrm>
            <a:off x="21771" y="21771"/>
            <a:ext cx="12170229" cy="6463308"/>
          </a:xfrm>
          <a:prstGeom prst="rect">
            <a:avLst/>
          </a:prstGeom>
          <a:noFill/>
        </p:spPr>
        <p:txBody>
          <a:bodyPr wrap="square" rtlCol="0">
            <a:spAutoFit/>
          </a:bodyPr>
          <a:lstStyle/>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First and last name;</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Identifiable email (</a:t>
            </a:r>
            <a:r>
              <a:rPr lang="en-IN" b="0" i="0" dirty="0" err="1">
                <a:solidFill>
                  <a:srgbClr val="000000"/>
                </a:solidFill>
                <a:effectLst/>
                <a:latin typeface="Calibri" panose="020F0502020204030204" pitchFamily="34" charset="0"/>
                <a:cs typeface="Calibri" panose="020F0502020204030204" pitchFamily="34" charset="0"/>
              </a:rPr>
              <a:t>name.lastname@domain.com</a:t>
            </a:r>
            <a:r>
              <a:rPr lang="en-IN" b="0" i="0" dirty="0">
                <a:solidFill>
                  <a:srgbClr val="000000"/>
                </a:solidFill>
                <a:effectLst/>
                <a:latin typeface="Calibri" panose="020F0502020204030204" pitchFamily="34" charset="0"/>
                <a:cs typeface="Calibri" panose="020F0502020204030204" pitchFamily="34" charset="0"/>
              </a:rPr>
              <a:t>);</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Identity card numbers;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Location data (mobile);</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IP Address.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This is not a complete list.</a:t>
            </a:r>
          </a:p>
          <a:p>
            <a:pPr algn="l"/>
            <a:endParaRPr lang="en-US" dirty="0">
              <a:latin typeface="Calibri" panose="020F0502020204030204" pitchFamily="34" charset="0"/>
              <a:cs typeface="Calibri" panose="020F0502020204030204" pitchFamily="34" charset="0"/>
            </a:endParaRPr>
          </a:p>
          <a:p>
            <a:pPr algn="l"/>
            <a:endParaRPr lang="en-US" dirty="0">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Some PII are considered sensitive, and require even more protection, such as: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Racial or ethnic origin;</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Political opinions;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Religious or philosophical beliefs;</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Trade union membership;</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Genetic data; and</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Biometric data (where processed to uniquely identify someone).</a:t>
            </a:r>
          </a:p>
          <a:p>
            <a:pPr algn="l"/>
            <a:endParaRPr lang="en-US" dirty="0">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Most privacy regulations promote Privacy by Design, the </a:t>
            </a:r>
            <a:r>
              <a:rPr lang="en-IN" b="0" i="0" dirty="0" err="1">
                <a:solidFill>
                  <a:srgbClr val="000000"/>
                </a:solidFill>
                <a:effectLst/>
                <a:latin typeface="Calibri" panose="020F0502020204030204" pitchFamily="34" charset="0"/>
                <a:cs typeface="Calibri" panose="020F0502020204030204" pitchFamily="34" charset="0"/>
              </a:rPr>
              <a:t>aproach</a:t>
            </a:r>
            <a:r>
              <a:rPr lang="en-IN" b="0" i="0" dirty="0">
                <a:solidFill>
                  <a:srgbClr val="000000"/>
                </a:solidFill>
                <a:effectLst/>
                <a:latin typeface="Calibri" panose="020F0502020204030204" pitchFamily="34" charset="0"/>
                <a:cs typeface="Calibri" panose="020F0502020204030204" pitchFamily="34" charset="0"/>
              </a:rPr>
              <a:t> where the development process addresses privacy concerns thru the whole cycle. Even before coding starts.</a:t>
            </a:r>
          </a:p>
          <a:p>
            <a:pPr algn="l"/>
            <a:r>
              <a:rPr lang="en-IN" b="0" i="0" dirty="0">
                <a:solidFill>
                  <a:srgbClr val="000000"/>
                </a:solidFill>
                <a:effectLst/>
                <a:latin typeface="Calibri" panose="020F0502020204030204" pitchFamily="34" charset="0"/>
                <a:cs typeface="Calibri" panose="020F0502020204030204" pitchFamily="34" charset="0"/>
              </a:rPr>
              <a:t>You have to create a PII data flow to make sure you apply the required protection to the data thru its lifecycle. You also have to follow all the requirements related to the quality and volume of processed data.</a:t>
            </a:r>
          </a:p>
          <a:p>
            <a:pPr algn="l"/>
            <a:r>
              <a:rPr lang="en-IN" b="0" i="0" dirty="0">
                <a:solidFill>
                  <a:srgbClr val="000000"/>
                </a:solidFill>
                <a:effectLst/>
                <a:latin typeface="Calibri" panose="020F0502020204030204" pitchFamily="34" charset="0"/>
                <a:cs typeface="Calibri" panose="020F0502020204030204" pitchFamily="34" charset="0"/>
              </a:rPr>
              <a:t>All PII data processing requirements have to be specified. you have to create an inventory of all PII and evaluate the processing activity to make sure it follows all </a:t>
            </a:r>
            <a:r>
              <a:rPr lang="en-IN" b="0" i="0" dirty="0" err="1">
                <a:solidFill>
                  <a:srgbClr val="000000"/>
                </a:solidFill>
                <a:effectLst/>
                <a:latin typeface="Calibri" panose="020F0502020204030204" pitchFamily="34" charset="0"/>
                <a:cs typeface="Calibri" panose="020F0502020204030204" pitchFamily="34" charset="0"/>
              </a:rPr>
              <a:t>requirementes</a:t>
            </a:r>
            <a:r>
              <a:rPr lang="en-IN" b="0" i="0" dirty="0">
                <a:solidFill>
                  <a:srgbClr val="000000"/>
                </a:solidFill>
                <a:effectLst/>
                <a:latin typeface="Calibri" panose="020F0502020204030204" pitchFamily="34" charset="0"/>
                <a:cs typeface="Calibri" panose="020F0502020204030204" pitchFamily="34" charset="0"/>
              </a:rPr>
              <a:t>, such as:</a:t>
            </a:r>
          </a:p>
          <a:p>
            <a:pPr algn="l"/>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21201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F0A4ED-A809-9FAC-C446-BB68AB761A60}"/>
              </a:ext>
            </a:extLst>
          </p:cNvPr>
          <p:cNvSpPr txBox="1"/>
          <p:nvPr/>
        </p:nvSpPr>
        <p:spPr>
          <a:xfrm>
            <a:off x="21771" y="21771"/>
            <a:ext cx="12170229" cy="4247317"/>
          </a:xfrm>
          <a:prstGeom prst="rect">
            <a:avLst/>
          </a:prstGeom>
          <a:noFill/>
        </p:spPr>
        <p:txBody>
          <a:bodyPr wrap="square" rtlCol="0">
            <a:spAutoFit/>
          </a:bodyPr>
          <a:lstStyle/>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Lawfulness, fairness and transparency</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Purpose limitation</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Data minimization</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Accuracy</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Storage limitation</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Integrity and confidentiality (security)</a:t>
            </a:r>
          </a:p>
          <a:p>
            <a:pPr marL="285750" indent="-285750" algn="l">
              <a:buFont typeface="Arial" panose="020B0604020202020204" pitchFamily="34" charset="0"/>
              <a:buChar char="•"/>
            </a:pPr>
            <a:r>
              <a:rPr lang="en-IN" b="0" i="0" dirty="0">
                <a:solidFill>
                  <a:srgbClr val="000000"/>
                </a:solidFill>
                <a:effectLst/>
                <a:latin typeface="Calibri" panose="020F0502020204030204" pitchFamily="34" charset="0"/>
                <a:cs typeface="Calibri" panose="020F0502020204030204" pitchFamily="34" charset="0"/>
              </a:rPr>
              <a:t>Accountability</a:t>
            </a:r>
          </a:p>
          <a:p>
            <a:pPr algn="l"/>
            <a:endParaRPr lang="en-IN" b="0" i="0" dirty="0">
              <a:solidFill>
                <a:srgbClr val="000000"/>
              </a:solidFill>
              <a:effectLst/>
              <a:latin typeface="Calibri" panose="020F0502020204030204" pitchFamily="34" charset="0"/>
              <a:cs typeface="Calibri" panose="020F0502020204030204" pitchFamily="34" charset="0"/>
            </a:endParaRPr>
          </a:p>
          <a:p>
            <a:pPr algn="l"/>
            <a:r>
              <a:rPr lang="en-IN" b="0" i="0" dirty="0">
                <a:solidFill>
                  <a:srgbClr val="000000"/>
                </a:solidFill>
                <a:effectLst/>
                <a:latin typeface="Calibri" panose="020F0502020204030204" pitchFamily="34" charset="0"/>
                <a:cs typeface="Calibri" panose="020F0502020204030204" pitchFamily="34" charset="0"/>
              </a:rPr>
              <a:t>After you make sure that the PII and the PII processing activity are mapped and comply to the privacy regulation you have to follow, it is important to apply the security measures to protect the data, accordingly with its </a:t>
            </a:r>
            <a:r>
              <a:rPr lang="en-IN" b="0" i="0" dirty="0" err="1">
                <a:solidFill>
                  <a:srgbClr val="000000"/>
                </a:solidFill>
                <a:effectLst/>
                <a:latin typeface="Calibri" panose="020F0502020204030204" pitchFamily="34" charset="0"/>
                <a:cs typeface="Calibri" panose="020F0502020204030204" pitchFamily="34" charset="0"/>
              </a:rPr>
              <a:t>criticity</a:t>
            </a:r>
            <a:r>
              <a:rPr lang="en-IN" b="0" i="0" dirty="0">
                <a:solidFill>
                  <a:srgbClr val="000000"/>
                </a:solidFill>
                <a:effectLst/>
                <a:latin typeface="Calibri" panose="020F0502020204030204" pitchFamily="34" charset="0"/>
                <a:cs typeface="Calibri" panose="020F0502020204030204" pitchFamily="34" charset="0"/>
              </a:rPr>
              <a:t>.</a:t>
            </a:r>
          </a:p>
          <a:p>
            <a:pPr algn="l"/>
            <a:endParaRPr lang="en-US" dirty="0">
              <a:latin typeface="Calibri" panose="020F0502020204030204" pitchFamily="34" charset="0"/>
              <a:cs typeface="Calibri" panose="020F0502020204030204" pitchFamily="34" charset="0"/>
            </a:endParaRPr>
          </a:p>
          <a:p>
            <a:pPr algn="l"/>
            <a:endParaRPr lang="en-US" dirty="0">
              <a:latin typeface="Calibri" panose="020F0502020204030204" pitchFamily="34" charset="0"/>
              <a:cs typeface="Calibri" panose="020F0502020204030204" pitchFamily="34" charset="0"/>
            </a:endParaRPr>
          </a:p>
          <a:p>
            <a:pPr algn="l"/>
            <a:r>
              <a:rPr lang="en-US" dirty="0">
                <a:latin typeface="Calibri" panose="020F0502020204030204" pitchFamily="34" charset="0"/>
                <a:cs typeface="Calibri" panose="020F0502020204030204" pitchFamily="34" charset="0"/>
                <a:hlinkClick r:id="rId2"/>
              </a:rPr>
              <a:t>https://www.microsoft.com/en-us/securityengineering/sdl/threatmodeling</a:t>
            </a:r>
            <a:endParaRPr lang="en-US" dirty="0">
              <a:latin typeface="Calibri" panose="020F0502020204030204" pitchFamily="34" charset="0"/>
              <a:cs typeface="Calibri" panose="020F0502020204030204" pitchFamily="34" charset="0"/>
            </a:endParaRPr>
          </a:p>
          <a:p>
            <a:pPr algn="l"/>
            <a:endParaRPr lang="en-US">
              <a:latin typeface="Calibri" panose="020F0502020204030204" pitchFamily="34" charset="0"/>
              <a:cs typeface="Calibri" panose="020F0502020204030204" pitchFamily="34" charset="0"/>
            </a:endParaRPr>
          </a:p>
          <a:p>
            <a:pPr algn="l"/>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08806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1" y="21771"/>
            <a:ext cx="12170229" cy="6463308"/>
          </a:xfrm>
          <a:prstGeom prst="rect">
            <a:avLst/>
          </a:prstGeom>
          <a:noFill/>
        </p:spPr>
        <p:txBody>
          <a:bodyPr wrap="square" rtlCol="0">
            <a:spAutoFit/>
          </a:bodyPr>
          <a:lstStyle/>
          <a:p>
            <a:r>
              <a:rPr lang="en-IN" b="1" i="0" dirty="0">
                <a:solidFill>
                  <a:srgbClr val="000000"/>
                </a:solidFill>
                <a:effectLst/>
                <a:highlight>
                  <a:srgbClr val="FFFFFF"/>
                </a:highlight>
                <a:latin typeface="Calibri" panose="020F0502020204030204" pitchFamily="34" charset="0"/>
                <a:cs typeface="Calibri" panose="020F0502020204030204" pitchFamily="34" charset="0"/>
              </a:rPr>
              <a:t>How to Build a Threat Model Using the STRIDE Methodology</a:t>
            </a: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STRIDE is a widely used methodology for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that focuses on identifying threats based on the following categories:</a:t>
            </a: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Spoofing, Tampering, Repudiation, Information Disclosure, Denial of Service, and Elevation of Privilege. The STRIDE methodology provides a structured approach to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that can be easily integrated into the SDLC. The following are the elements of STRIDE and the assets they apply to:</a:t>
            </a:r>
            <a:endParaRPr lang="en-IN" dirty="0">
              <a:solidFill>
                <a:srgbClr val="000000"/>
              </a:solidFill>
              <a:highlight>
                <a:srgbClr val="FFFFFF"/>
              </a:highligh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Spoofing: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Spoofing refers to the ability of an attacker to impersonate a user or system component. This can be a serious threat to authentication systems and other security controls. Assets that are vulnerable to spoofing include usernames, passwords, and digital certificates.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Tampering: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Tampering refers to the ability of an attacker to modify data or software without detection. This can be a serious threat to data integrity and system availability. Assets that are vulnerable to tampering include software binaries, configuration files, and data in transit.</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Repudiation:</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Repudiation refers to the ability of an attacker to deny that a particular action was taken. This can be a serious threat to audit trails and other compliance controls. Assets that are vulnerable to repudiation include logs, audit trails, and digital signatures.</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Information Disclosure:</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Information disclosure refers to the ability of an attacker to gain unauthorized access to sensitive data. This can be a serious threat to confidentiality and privacy. Assets that are vulnerable to information disclosure include customer data, financial data, and intellectual property.</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Denial of Service:</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Denial of Service refers to the ability of an attacker to disrupt the normal operation of a system or network. This can be a serious threat to availability and can result in lost productivity and revenue. Assets that are vulnerable to denial of service include web servers, routers, and other network infrastructure.</a:t>
            </a:r>
          </a:p>
          <a:p>
            <a:pPr marL="285750" indent="-285750">
              <a:buFont typeface="Arial" panose="020B0604020202020204" pitchFamily="34" charset="0"/>
              <a:buChar char="•"/>
            </a:pPr>
            <a:r>
              <a:rPr lang="en-IN" b="1" i="0" dirty="0">
                <a:solidFill>
                  <a:srgbClr val="000000"/>
                </a:solidFill>
                <a:effectLst/>
                <a:highlight>
                  <a:srgbClr val="FFFFFF"/>
                </a:highlight>
                <a:latin typeface="Calibri" panose="020F0502020204030204" pitchFamily="34" charset="0"/>
                <a:cs typeface="Calibri" panose="020F0502020204030204" pitchFamily="34" charset="0"/>
              </a:rPr>
              <a:t>Elevation of Privilege: </a:t>
            </a:r>
            <a:r>
              <a:rPr lang="en-IN" b="0" i="0" dirty="0">
                <a:solidFill>
                  <a:srgbClr val="000000"/>
                </a:solidFill>
                <a:effectLst/>
                <a:highlight>
                  <a:srgbClr val="FFFFFF"/>
                </a:highlight>
                <a:latin typeface="Calibri" panose="020F0502020204030204" pitchFamily="34" charset="0"/>
                <a:cs typeface="Calibri" panose="020F0502020204030204" pitchFamily="34" charset="0"/>
              </a:rPr>
              <a:t>Elevation of privilege refers to the ability of an attacker to gain unauthorized access to system resources or functions. This can be a serious threat to data integrity and confidentiality. Assets that are vulnerable to elevation of privilege include administrative functions, privileged user accounts, and system-level processes.</a:t>
            </a:r>
          </a:p>
        </p:txBody>
      </p:sp>
    </p:spTree>
    <p:extLst>
      <p:ext uri="{BB962C8B-B14F-4D97-AF65-F5344CB8AC3E}">
        <p14:creationId xmlns:p14="http://schemas.microsoft.com/office/powerpoint/2010/main" val="3359988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360572-F9BA-ABA0-92F1-40DA70D3B3E7}"/>
              </a:ext>
            </a:extLst>
          </p:cNvPr>
          <p:cNvSpPr txBox="1"/>
          <p:nvPr/>
        </p:nvSpPr>
        <p:spPr>
          <a:xfrm>
            <a:off x="21772" y="21772"/>
            <a:ext cx="12072258" cy="2031325"/>
          </a:xfrm>
          <a:prstGeom prst="rect">
            <a:avLst/>
          </a:prstGeom>
          <a:noFill/>
        </p:spPr>
        <p:txBody>
          <a:bodyPr wrap="square" rtlCol="0">
            <a:spAutoFit/>
          </a:bodyPr>
          <a:lstStyle/>
          <a:p>
            <a:r>
              <a:rPr lang="en-IN" b="0" i="0" dirty="0">
                <a:solidFill>
                  <a:srgbClr val="000000"/>
                </a:solidFill>
                <a:effectLst/>
                <a:highlight>
                  <a:srgbClr val="FFFFFF"/>
                </a:highlight>
                <a:latin typeface="Calibri" panose="020F0502020204030204" pitchFamily="34" charset="0"/>
                <a:cs typeface="Calibri" panose="020F0502020204030204" pitchFamily="34" charset="0"/>
              </a:rPr>
              <a:t>By applying the STRIDE methodology to a threat model, development teams can identify potential threats and develop mitigation strategies that are tailored to the specific assets and vulnerabilities of the system. What follows are the detailed steps on how to apply STRIDE to a design. The next section will take you through some design patterns and how STRIDE was used to discover design weaknesses.</a:t>
            </a:r>
          </a:p>
          <a:p>
            <a:endParaRPr lang="en-IN" dirty="0">
              <a:solidFill>
                <a:srgbClr val="000000"/>
              </a:solidFill>
              <a:highlight>
                <a:srgbClr val="FFFFFF"/>
              </a:highlight>
              <a:latin typeface="Calibri" panose="020F0502020204030204" pitchFamily="34" charset="0"/>
              <a:cs typeface="Calibri" panose="020F0502020204030204" pitchFamily="34" charset="0"/>
            </a:endParaRPr>
          </a:p>
          <a:p>
            <a:r>
              <a:rPr lang="en-IN" b="1" i="0" dirty="0">
                <a:solidFill>
                  <a:srgbClr val="000000"/>
                </a:solidFill>
                <a:effectLst/>
                <a:highlight>
                  <a:srgbClr val="FFFFFF"/>
                </a:highlight>
                <a:latin typeface="Calibri" panose="020F0502020204030204" pitchFamily="34" charset="0"/>
                <a:cs typeface="Calibri" panose="020F0502020204030204" pitchFamily="34" charset="0"/>
              </a:rPr>
              <a:t>Design Review: Identifying Assets, Trust Boundaries, and Threats</a:t>
            </a:r>
          </a:p>
          <a:p>
            <a:r>
              <a:rPr lang="en-IN" b="0" i="0" dirty="0">
                <a:solidFill>
                  <a:srgbClr val="000000"/>
                </a:solidFill>
                <a:effectLst/>
                <a:highlight>
                  <a:srgbClr val="FFFFFF"/>
                </a:highlight>
                <a:latin typeface="Calibri" panose="020F0502020204030204" pitchFamily="34" charset="0"/>
                <a:cs typeface="Calibri" panose="020F0502020204030204" pitchFamily="34" charset="0"/>
              </a:rPr>
              <a:t>Decompose a design based on the following concepts. Figure 1 shows some of these components and boundaries:</a:t>
            </a:r>
          </a:p>
        </p:txBody>
      </p:sp>
      <p:pic>
        <p:nvPicPr>
          <p:cNvPr id="2" name="Picture 1">
            <a:extLst>
              <a:ext uri="{FF2B5EF4-FFF2-40B4-BE49-F238E27FC236}">
                <a16:creationId xmlns:a16="http://schemas.microsoft.com/office/drawing/2014/main" id="{9F2CE64E-8519-4960-DDC5-6E4B5B0B1F2D}"/>
              </a:ext>
            </a:extLst>
          </p:cNvPr>
          <p:cNvPicPr>
            <a:picLocks noChangeAspect="1"/>
          </p:cNvPicPr>
          <p:nvPr/>
        </p:nvPicPr>
        <p:blipFill>
          <a:blip r:embed="rId2"/>
          <a:stretch>
            <a:fillRect/>
          </a:stretch>
        </p:blipFill>
        <p:spPr>
          <a:xfrm>
            <a:off x="21771" y="2158615"/>
            <a:ext cx="12148458" cy="1985644"/>
          </a:xfrm>
          <a:prstGeom prst="rect">
            <a:avLst/>
          </a:prstGeom>
        </p:spPr>
      </p:pic>
      <p:pic>
        <p:nvPicPr>
          <p:cNvPr id="3" name="Picture 2">
            <a:extLst>
              <a:ext uri="{FF2B5EF4-FFF2-40B4-BE49-F238E27FC236}">
                <a16:creationId xmlns:a16="http://schemas.microsoft.com/office/drawing/2014/main" id="{3AF3C367-C729-7EDE-C194-D5869E9BBA06}"/>
              </a:ext>
            </a:extLst>
          </p:cNvPr>
          <p:cNvPicPr>
            <a:picLocks noChangeAspect="1"/>
          </p:cNvPicPr>
          <p:nvPr/>
        </p:nvPicPr>
        <p:blipFill>
          <a:blip r:embed="rId3"/>
          <a:stretch>
            <a:fillRect/>
          </a:stretch>
        </p:blipFill>
        <p:spPr>
          <a:xfrm>
            <a:off x="21771" y="4144259"/>
            <a:ext cx="10929258" cy="2712272"/>
          </a:xfrm>
          <a:prstGeom prst="rect">
            <a:avLst/>
          </a:prstGeom>
        </p:spPr>
      </p:pic>
    </p:spTree>
    <p:extLst>
      <p:ext uri="{BB962C8B-B14F-4D97-AF65-F5344CB8AC3E}">
        <p14:creationId xmlns:p14="http://schemas.microsoft.com/office/powerpoint/2010/main" val="1906735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471DEFD-2C56-C6D6-CD2E-16842FCFB56F}"/>
              </a:ext>
            </a:extLst>
          </p:cNvPr>
          <p:cNvSpPr txBox="1"/>
          <p:nvPr/>
        </p:nvSpPr>
        <p:spPr>
          <a:xfrm>
            <a:off x="21771" y="10886"/>
            <a:ext cx="12170229" cy="369332"/>
          </a:xfrm>
          <a:prstGeom prst="rect">
            <a:avLst/>
          </a:prstGeom>
          <a:noFill/>
        </p:spPr>
        <p:txBody>
          <a:bodyPr wrap="square" rtlCol="0">
            <a:spAutoFit/>
          </a:bodyPr>
          <a:lstStyle/>
          <a:p>
            <a:r>
              <a:rPr lang="en-IN" b="0" i="0" dirty="0">
                <a:solidFill>
                  <a:srgbClr val="000000"/>
                </a:solidFill>
                <a:effectLst/>
                <a:highlight>
                  <a:srgbClr val="FFFFFF"/>
                </a:highlight>
                <a:latin typeface="Inter"/>
              </a:rPr>
              <a:t>Here is how STRIDE is applied to boundaries and entities, a.k.a. “What applies where”:</a:t>
            </a:r>
            <a:endParaRPr lang="en-US" dirty="0"/>
          </a:p>
        </p:txBody>
      </p:sp>
      <p:pic>
        <p:nvPicPr>
          <p:cNvPr id="6" name="Picture 5">
            <a:extLst>
              <a:ext uri="{FF2B5EF4-FFF2-40B4-BE49-F238E27FC236}">
                <a16:creationId xmlns:a16="http://schemas.microsoft.com/office/drawing/2014/main" id="{444540F9-49A3-BE01-03EA-2FBBB2F5EF67}"/>
              </a:ext>
            </a:extLst>
          </p:cNvPr>
          <p:cNvPicPr>
            <a:picLocks noChangeAspect="1"/>
          </p:cNvPicPr>
          <p:nvPr/>
        </p:nvPicPr>
        <p:blipFill>
          <a:blip r:embed="rId2"/>
          <a:stretch>
            <a:fillRect/>
          </a:stretch>
        </p:blipFill>
        <p:spPr>
          <a:xfrm>
            <a:off x="21771" y="380218"/>
            <a:ext cx="7772400" cy="2619192"/>
          </a:xfrm>
          <a:prstGeom prst="rect">
            <a:avLst/>
          </a:prstGeom>
        </p:spPr>
      </p:pic>
      <p:sp>
        <p:nvSpPr>
          <p:cNvPr id="7" name="TextBox 6">
            <a:extLst>
              <a:ext uri="{FF2B5EF4-FFF2-40B4-BE49-F238E27FC236}">
                <a16:creationId xmlns:a16="http://schemas.microsoft.com/office/drawing/2014/main" id="{F3F060A2-B585-CA1B-4469-F6BFD2097A50}"/>
              </a:ext>
            </a:extLst>
          </p:cNvPr>
          <p:cNvSpPr txBox="1"/>
          <p:nvPr/>
        </p:nvSpPr>
        <p:spPr>
          <a:xfrm>
            <a:off x="87086" y="3080657"/>
            <a:ext cx="12104914" cy="369332"/>
          </a:xfrm>
          <a:prstGeom prst="rect">
            <a:avLst/>
          </a:prstGeom>
          <a:noFill/>
        </p:spPr>
        <p:txBody>
          <a:bodyPr wrap="square" rtlCol="0">
            <a:spAutoFit/>
          </a:bodyPr>
          <a:lstStyle/>
          <a:p>
            <a:r>
              <a:rPr lang="en-IN" b="0" i="0" dirty="0">
                <a:solidFill>
                  <a:srgbClr val="000000"/>
                </a:solidFill>
                <a:effectLst/>
                <a:highlight>
                  <a:srgbClr val="FFFFFF"/>
                </a:highlight>
                <a:latin typeface="Inter"/>
              </a:rPr>
              <a:t>Here are the common assets and corresponding STRIDE elements that apply to them:</a:t>
            </a:r>
            <a:endParaRPr lang="en-US" dirty="0"/>
          </a:p>
        </p:txBody>
      </p:sp>
    </p:spTree>
    <p:extLst>
      <p:ext uri="{BB962C8B-B14F-4D97-AF65-F5344CB8AC3E}">
        <p14:creationId xmlns:p14="http://schemas.microsoft.com/office/powerpoint/2010/main" val="787605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BC5B73-13A3-60CF-5C27-7CEA3FDB6A60}"/>
              </a:ext>
            </a:extLst>
          </p:cNvPr>
          <p:cNvPicPr>
            <a:picLocks noChangeAspect="1"/>
          </p:cNvPicPr>
          <p:nvPr/>
        </p:nvPicPr>
        <p:blipFill>
          <a:blip r:embed="rId2"/>
          <a:stretch>
            <a:fillRect/>
          </a:stretch>
        </p:blipFill>
        <p:spPr>
          <a:xfrm>
            <a:off x="0" y="0"/>
            <a:ext cx="12192000" cy="5511581"/>
          </a:xfrm>
          <a:prstGeom prst="rect">
            <a:avLst/>
          </a:prstGeom>
        </p:spPr>
      </p:pic>
    </p:spTree>
    <p:extLst>
      <p:ext uri="{BB962C8B-B14F-4D97-AF65-F5344CB8AC3E}">
        <p14:creationId xmlns:p14="http://schemas.microsoft.com/office/powerpoint/2010/main" val="1759088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7C3149-D708-E3E6-BD55-B6C8267B8C49}"/>
              </a:ext>
            </a:extLst>
          </p:cNvPr>
          <p:cNvSpPr txBox="1"/>
          <p:nvPr/>
        </p:nvSpPr>
        <p:spPr>
          <a:xfrm>
            <a:off x="32657" y="32657"/>
            <a:ext cx="12159343" cy="1200329"/>
          </a:xfrm>
          <a:prstGeom prst="rect">
            <a:avLst/>
          </a:prstGeom>
          <a:noFill/>
        </p:spPr>
        <p:txBody>
          <a:bodyPr wrap="square" rtlCol="0">
            <a:spAutoFit/>
          </a:bodyPr>
          <a:lstStyle/>
          <a:p>
            <a:r>
              <a:rPr lang="en-IN" b="0" i="0" dirty="0">
                <a:solidFill>
                  <a:srgbClr val="000000"/>
                </a:solidFill>
                <a:effectLst/>
                <a:highlight>
                  <a:srgbClr val="FFFFFF"/>
                </a:highlight>
                <a:latin typeface="Calibri" panose="020F0502020204030204" pitchFamily="34" charset="0"/>
                <a:cs typeface="Calibri" panose="020F0502020204030204" pitchFamily="34" charset="0"/>
              </a:rPr>
              <a:t>By identifying the assets and the corresponding STRIDE element, development teams can prioritize the most critical assets and apply mitigation strategies that are tailored to the specific threats facing those assets. To apply some of the principles of threat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and STRIDE, we’ll consider a common cloud-based service architecture that we’ll take through a thread </a:t>
            </a:r>
            <a:r>
              <a:rPr lang="en-IN" b="0" i="0" dirty="0" err="1">
                <a:solidFill>
                  <a:srgbClr val="000000"/>
                </a:solidFill>
                <a:effectLst/>
                <a:highlight>
                  <a:srgbClr val="FFFFFF"/>
                </a:highlight>
                <a:latin typeface="Calibri" panose="020F0502020204030204" pitchFamily="34" charset="0"/>
                <a:cs typeface="Calibri" panose="020F0502020204030204" pitchFamily="34" charset="0"/>
              </a:rPr>
              <a:t>modeling</a:t>
            </a:r>
            <a:r>
              <a:rPr lang="en-IN" b="0" i="0" dirty="0">
                <a:solidFill>
                  <a:srgbClr val="000000"/>
                </a:solidFill>
                <a:effectLst/>
                <a:highlight>
                  <a:srgbClr val="FFFFFF"/>
                </a:highlight>
                <a:latin typeface="Calibri" panose="020F0502020204030204" pitchFamily="34" charset="0"/>
                <a:cs typeface="Calibri" panose="020F0502020204030204" pitchFamily="34" charset="0"/>
              </a:rPr>
              <a:t> exercise: </a:t>
            </a:r>
          </a:p>
        </p:txBody>
      </p:sp>
      <p:pic>
        <p:nvPicPr>
          <p:cNvPr id="4" name="Picture 3">
            <a:extLst>
              <a:ext uri="{FF2B5EF4-FFF2-40B4-BE49-F238E27FC236}">
                <a16:creationId xmlns:a16="http://schemas.microsoft.com/office/drawing/2014/main" id="{7CDF7855-8466-1FCD-0B7C-D144D001D211}"/>
              </a:ext>
            </a:extLst>
          </p:cNvPr>
          <p:cNvPicPr>
            <a:picLocks noChangeAspect="1"/>
          </p:cNvPicPr>
          <p:nvPr/>
        </p:nvPicPr>
        <p:blipFill>
          <a:blip r:embed="rId2"/>
          <a:stretch>
            <a:fillRect/>
          </a:stretch>
        </p:blipFill>
        <p:spPr>
          <a:xfrm>
            <a:off x="32657" y="1232986"/>
            <a:ext cx="8599714" cy="5586138"/>
          </a:xfrm>
          <a:prstGeom prst="rect">
            <a:avLst/>
          </a:prstGeom>
        </p:spPr>
      </p:pic>
    </p:spTree>
    <p:extLst>
      <p:ext uri="{BB962C8B-B14F-4D97-AF65-F5344CB8AC3E}">
        <p14:creationId xmlns:p14="http://schemas.microsoft.com/office/powerpoint/2010/main" val="708103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168</TotalTime>
  <Words>8055</Words>
  <Application>Microsoft Macintosh PowerPoint</Application>
  <PresentationFormat>Widescreen</PresentationFormat>
  <Paragraphs>541</Paragraphs>
  <Slides>47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Aptos</vt:lpstr>
      <vt:lpstr>Aptos Display</vt:lpstr>
      <vt:lpstr>Arial</vt:lpstr>
      <vt:lpstr>Calibri</vt:lpstr>
      <vt:lpstr>Inter</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GANESH KINKAR GIRI .</dc:creator>
  <cp:lastModifiedBy>GANESH KINKAR GIRI .</cp:lastModifiedBy>
  <cp:revision>312</cp:revision>
  <dcterms:created xsi:type="dcterms:W3CDTF">2024-07-21T16:03:28Z</dcterms:created>
  <dcterms:modified xsi:type="dcterms:W3CDTF">2024-07-21T18:52:24Z</dcterms:modified>
</cp:coreProperties>
</file>

<file path=docProps/thumbnail.jpeg>
</file>